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8288000" cy="10287000"/>
  <p:notesSz cx="6858000" cy="9144000"/>
  <p:embeddedFontLst>
    <p:embeddedFont>
      <p:font typeface="Montserrat" panose="00000500000000000000" pitchFamily="2" charset="0"/>
      <p:regular r:id="rId19"/>
    </p:embeddedFont>
    <p:embeddedFont>
      <p:font typeface="Montserrat Bold Italics" panose="020B0604020202020204" charset="0"/>
      <p:regular r:id="rId20"/>
    </p:embeddedFont>
    <p:embeddedFont>
      <p:font typeface="Montserrat Italics" panose="020B0604020202020204" charset="0"/>
      <p:regular r:id="rId21"/>
    </p:embeddedFont>
    <p:embeddedFont>
      <p:font typeface="Montserrat Ultra-Bold" panose="020B0604020202020204" charset="0"/>
      <p:regular r:id="rId22"/>
    </p:embeddedFont>
    <p:embeddedFont>
      <p:font typeface="Montserrat Ultra-Bold Italics" panose="020B0604020202020204" charset="0"/>
      <p:regular r:id="rId23"/>
    </p:embeddedFont>
    <p:embeddedFont>
      <p:font typeface="Shantell Sans" panose="020B0604020202020204" charset="0"/>
      <p:regular r:id="rId24"/>
    </p:embeddedFont>
    <p:embeddedFont>
      <p:font typeface="Shantell Sans Bold" panose="020B0604020202020204" charset="0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4" d="100"/>
          <a:sy n="44" d="100"/>
        </p:scale>
        <p:origin x="1296" y="5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s://github.com/Transyltooniaa/Unsupervised-Machine-Learning-Based-User-Clustering-in-THz-NOMA-Systems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svg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svg"/><Relationship Id="rId9" Type="http://schemas.openxmlformats.org/officeDocument/2006/relationships/image" Target="../media/image14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1.png"/><Relationship Id="rId7" Type="http://schemas.openxmlformats.org/officeDocument/2006/relationships/image" Target="../media/image18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22.png"/><Relationship Id="rId9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454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7020778">
            <a:off x="-6402716" y="821505"/>
            <a:ext cx="16230600" cy="10441156"/>
          </a:xfrm>
          <a:prstGeom prst="rect">
            <a:avLst/>
          </a:prstGeom>
          <a:solidFill>
            <a:srgbClr val="213559"/>
          </a:solidFill>
        </p:spPr>
      </p:sp>
      <p:sp>
        <p:nvSpPr>
          <p:cNvPr id="3" name="AutoShape 3"/>
          <p:cNvSpPr/>
          <p:nvPr/>
        </p:nvSpPr>
        <p:spPr>
          <a:xfrm rot="-7020778">
            <a:off x="-7861675" y="821505"/>
            <a:ext cx="16230600" cy="10441156"/>
          </a:xfrm>
          <a:prstGeom prst="rect">
            <a:avLst/>
          </a:prstGeom>
          <a:solidFill>
            <a:srgbClr val="263F6B"/>
          </a:solidFill>
        </p:spPr>
      </p:sp>
      <p:sp>
        <p:nvSpPr>
          <p:cNvPr id="4" name="TextBox 4"/>
          <p:cNvSpPr txBox="1"/>
          <p:nvPr/>
        </p:nvSpPr>
        <p:spPr>
          <a:xfrm>
            <a:off x="641163" y="2668485"/>
            <a:ext cx="17005675" cy="31450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31"/>
              </a:lnSpc>
            </a:pPr>
            <a:r>
              <a:rPr lang="en-US" sz="8799" b="1" i="1" spc="-519">
                <a:solidFill>
                  <a:srgbClr val="FFFFFF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UNSUPERVISED MACHINE LEARNING-BASED USER CLUSTERING IN THZ-NOMA SYSTEMS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53528" y="8592736"/>
            <a:ext cx="7615462" cy="10928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14"/>
              </a:lnSpc>
            </a:pPr>
            <a:r>
              <a:rPr lang="en-US" sz="2871" b="1" i="1" spc="57">
                <a:solidFill>
                  <a:srgbClr val="FFFFFF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TEAM:</a:t>
            </a:r>
          </a:p>
          <a:p>
            <a:pPr algn="ctr">
              <a:lnSpc>
                <a:spcPts val="2814"/>
              </a:lnSpc>
            </a:pPr>
            <a:r>
              <a:rPr lang="en-US" sz="2871" i="1" spc="57">
                <a:solidFill>
                  <a:srgbClr val="FFFFFF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ABHINAV DESHPANDE (IMT2022580)</a:t>
            </a:r>
          </a:p>
          <a:p>
            <a:pPr algn="ctr">
              <a:lnSpc>
                <a:spcPts val="2814"/>
              </a:lnSpc>
            </a:pPr>
            <a:r>
              <a:rPr lang="en-US" sz="2871" i="1" spc="57">
                <a:solidFill>
                  <a:srgbClr val="FFFFFF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AJITESH KUMAR SINGH (IMT2022580)</a:t>
            </a:r>
          </a:p>
        </p:txBody>
      </p:sp>
      <p:sp>
        <p:nvSpPr>
          <p:cNvPr id="6" name="Freeform 6"/>
          <p:cNvSpPr/>
          <p:nvPr/>
        </p:nvSpPr>
        <p:spPr>
          <a:xfrm>
            <a:off x="1028700" y="1028700"/>
            <a:ext cx="1783058" cy="295015"/>
          </a:xfrm>
          <a:custGeom>
            <a:avLst/>
            <a:gdLst/>
            <a:ahLst/>
            <a:cxnLst/>
            <a:rect l="l" t="t" r="r" b="b"/>
            <a:pathLst>
              <a:path w="1783058" h="295015">
                <a:moveTo>
                  <a:pt x="0" y="0"/>
                </a:moveTo>
                <a:lnTo>
                  <a:pt x="1783058" y="0"/>
                </a:lnTo>
                <a:lnTo>
                  <a:pt x="1783058" y="295015"/>
                </a:lnTo>
                <a:lnTo>
                  <a:pt x="0" y="2950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AutoShape 7"/>
          <p:cNvSpPr/>
          <p:nvPr/>
        </p:nvSpPr>
        <p:spPr>
          <a:xfrm>
            <a:off x="-1980954" y="8213816"/>
            <a:ext cx="5244233" cy="0"/>
          </a:xfrm>
          <a:prstGeom prst="line">
            <a:avLst/>
          </a:prstGeom>
          <a:ln w="1905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AutoShape 8"/>
          <p:cNvSpPr/>
          <p:nvPr/>
        </p:nvSpPr>
        <p:spPr>
          <a:xfrm>
            <a:off x="-2298994" y="9582841"/>
            <a:ext cx="9005773" cy="0"/>
          </a:xfrm>
          <a:prstGeom prst="line">
            <a:avLst/>
          </a:prstGeom>
          <a:ln w="1905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AutoShape 9"/>
          <p:cNvSpPr/>
          <p:nvPr/>
        </p:nvSpPr>
        <p:spPr>
          <a:xfrm>
            <a:off x="-3799951" y="7284008"/>
            <a:ext cx="5720180" cy="0"/>
          </a:xfrm>
          <a:prstGeom prst="line">
            <a:avLst/>
          </a:prstGeom>
          <a:ln w="1905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AutoShape 10"/>
          <p:cNvSpPr/>
          <p:nvPr/>
        </p:nvSpPr>
        <p:spPr>
          <a:xfrm>
            <a:off x="3066191" y="2823187"/>
            <a:ext cx="930938" cy="0"/>
          </a:xfrm>
          <a:prstGeom prst="line">
            <a:avLst/>
          </a:prstGeom>
          <a:ln w="1905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AutoShape 11"/>
          <p:cNvSpPr/>
          <p:nvPr/>
        </p:nvSpPr>
        <p:spPr>
          <a:xfrm>
            <a:off x="1028700" y="6350558"/>
            <a:ext cx="1291530" cy="0"/>
          </a:xfrm>
          <a:prstGeom prst="line">
            <a:avLst/>
          </a:prstGeom>
          <a:ln w="1905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TextBox 12"/>
          <p:cNvSpPr txBox="1"/>
          <p:nvPr/>
        </p:nvSpPr>
        <p:spPr>
          <a:xfrm>
            <a:off x="12240591" y="1085850"/>
            <a:ext cx="5018709" cy="727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14"/>
              </a:lnSpc>
            </a:pPr>
            <a:r>
              <a:rPr lang="en-US" sz="2871" i="1" spc="57">
                <a:solidFill>
                  <a:srgbClr val="FFFFFF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ML FOR WIRELESS COMMUNICATION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1753206">
            <a:off x="-1113304" y="4354356"/>
            <a:ext cx="25783492" cy="9586163"/>
          </a:xfrm>
          <a:prstGeom prst="rect">
            <a:avLst/>
          </a:prstGeom>
          <a:solidFill>
            <a:srgbClr val="545454">
              <a:alpha val="4706"/>
            </a:srgbClr>
          </a:solidFill>
        </p:spPr>
      </p:sp>
      <p:sp>
        <p:nvSpPr>
          <p:cNvPr id="3" name="AutoShape 3"/>
          <p:cNvSpPr/>
          <p:nvPr/>
        </p:nvSpPr>
        <p:spPr>
          <a:xfrm rot="2700000">
            <a:off x="-2646503" y="9043300"/>
            <a:ext cx="5293007" cy="2487400"/>
          </a:xfrm>
          <a:prstGeom prst="rect">
            <a:avLst/>
          </a:prstGeom>
          <a:solidFill>
            <a:srgbClr val="213559"/>
          </a:solidFill>
        </p:spPr>
      </p:sp>
      <p:grpSp>
        <p:nvGrpSpPr>
          <p:cNvPr id="4" name="Group 4"/>
          <p:cNvGrpSpPr/>
          <p:nvPr/>
        </p:nvGrpSpPr>
        <p:grpSpPr>
          <a:xfrm>
            <a:off x="-3456842" y="547440"/>
            <a:ext cx="6207631" cy="1309890"/>
            <a:chOff x="0" y="0"/>
            <a:chExt cx="3129667" cy="6604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129667" cy="660400"/>
            </a:xfrm>
            <a:custGeom>
              <a:avLst/>
              <a:gdLst/>
              <a:ahLst/>
              <a:cxnLst/>
              <a:rect l="l" t="t" r="r" b="b"/>
              <a:pathLst>
                <a:path w="3129667" h="660400">
                  <a:moveTo>
                    <a:pt x="3005207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005207" y="0"/>
                  </a:lnTo>
                  <a:cubicBezTo>
                    <a:pt x="3073787" y="0"/>
                    <a:pt x="3129667" y="55880"/>
                    <a:pt x="3129667" y="124460"/>
                  </a:cubicBezTo>
                  <a:lnTo>
                    <a:pt x="3129667" y="535940"/>
                  </a:lnTo>
                  <a:cubicBezTo>
                    <a:pt x="3129667" y="604520"/>
                    <a:pt x="3073787" y="660400"/>
                    <a:pt x="3005207" y="660400"/>
                  </a:cubicBezTo>
                  <a:close/>
                </a:path>
              </a:pathLst>
            </a:custGeom>
            <a:solidFill>
              <a:srgbClr val="263F6B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4939426" y="547440"/>
            <a:ext cx="6806845" cy="1309890"/>
            <a:chOff x="0" y="0"/>
            <a:chExt cx="3431769" cy="6604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431770" cy="660400"/>
            </a:xfrm>
            <a:custGeom>
              <a:avLst/>
              <a:gdLst/>
              <a:ahLst/>
              <a:cxnLst/>
              <a:rect l="l" t="t" r="r" b="b"/>
              <a:pathLst>
                <a:path w="3431770" h="660400">
                  <a:moveTo>
                    <a:pt x="3307309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307310" y="0"/>
                  </a:lnTo>
                  <a:cubicBezTo>
                    <a:pt x="3375890" y="0"/>
                    <a:pt x="3431770" y="55880"/>
                    <a:pt x="3431770" y="124460"/>
                  </a:cubicBezTo>
                  <a:lnTo>
                    <a:pt x="3431770" y="535940"/>
                  </a:lnTo>
                  <a:cubicBezTo>
                    <a:pt x="3431770" y="604520"/>
                    <a:pt x="3375890" y="660400"/>
                    <a:pt x="3307310" y="660400"/>
                  </a:cubicBezTo>
                  <a:close/>
                </a:path>
              </a:pathLst>
            </a:custGeom>
            <a:solidFill>
              <a:srgbClr val="263F6B"/>
            </a:solidFill>
          </p:spPr>
        </p:sp>
      </p:grpSp>
      <p:sp>
        <p:nvSpPr>
          <p:cNvPr id="8" name="TextBox 8"/>
          <p:cNvSpPr txBox="1"/>
          <p:nvPr/>
        </p:nvSpPr>
        <p:spPr>
          <a:xfrm>
            <a:off x="1483108" y="7374242"/>
            <a:ext cx="3824986" cy="412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spc="4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Keep it or delete it!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233057" y="7374242"/>
            <a:ext cx="3821886" cy="412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spc="4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Same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703999" y="733644"/>
            <a:ext cx="12188637" cy="10400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71"/>
              </a:lnSpc>
            </a:pPr>
            <a:r>
              <a:rPr lang="en-US" sz="8236" b="1" i="1" spc="-485" dirty="0">
                <a:solidFill>
                  <a:srgbClr val="263F6B"/>
                </a:solidFill>
                <a:latin typeface="Montserrat Ultra-Bold Italics"/>
                <a:ea typeface="Montserrat Ultra-Bold Italics"/>
                <a:cs typeface="Montserrat Ultra-Bold Italics"/>
                <a:sym typeface="Montserrat Ultra-Bold Italics"/>
              </a:rPr>
              <a:t>DBSCAN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1978241"/>
            <a:ext cx="15929501" cy="5377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6"/>
              </a:lnSpc>
            </a:pPr>
            <a:r>
              <a:rPr lang="en-US" sz="3204" spc="64">
                <a:solidFill>
                  <a:srgbClr val="000000"/>
                </a:solidFill>
                <a:latin typeface="Shantell Sans"/>
                <a:ea typeface="Shantell Sans"/>
                <a:cs typeface="Shantell Sans"/>
                <a:sym typeface="Shantell Sans"/>
              </a:rPr>
              <a:t>Density-based spatial clustering application with noise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8700" y="3074330"/>
            <a:ext cx="15929501" cy="39095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6"/>
              </a:lnSpc>
            </a:pPr>
            <a:r>
              <a:rPr lang="en-US" sz="3204" spc="64">
                <a:solidFill>
                  <a:srgbClr val="000000"/>
                </a:solidFill>
                <a:latin typeface="Shantell Sans"/>
                <a:ea typeface="Shantell Sans"/>
                <a:cs typeface="Shantell Sans"/>
                <a:sym typeface="Shantell Sans"/>
              </a:rPr>
              <a:t>Algorithm:</a:t>
            </a:r>
          </a:p>
          <a:p>
            <a:pPr marL="691876" lvl="1" indent="-345938" algn="l">
              <a:lnSpc>
                <a:spcPts val="4486"/>
              </a:lnSpc>
              <a:buFont typeface="Arial"/>
              <a:buChar char="•"/>
            </a:pPr>
            <a:r>
              <a:rPr lang="en-US" sz="3204" spc="64">
                <a:solidFill>
                  <a:srgbClr val="000000"/>
                </a:solidFill>
                <a:latin typeface="Shantell Sans"/>
                <a:ea typeface="Shantell Sans"/>
                <a:cs typeface="Shantell Sans"/>
                <a:sym typeface="Shantell Sans"/>
              </a:rPr>
              <a:t>For all users (1 -&gt; N):</a:t>
            </a:r>
          </a:p>
          <a:p>
            <a:pPr marL="1383753" lvl="2" indent="-461251" algn="l">
              <a:lnSpc>
                <a:spcPts val="4486"/>
              </a:lnSpc>
              <a:buAutoNum type="alphaLcPeriod"/>
            </a:pPr>
            <a:r>
              <a:rPr lang="en-US" sz="3204" spc="64">
                <a:solidFill>
                  <a:srgbClr val="000000"/>
                </a:solidFill>
                <a:latin typeface="Shantell Sans"/>
                <a:ea typeface="Shantell Sans"/>
                <a:cs typeface="Shantell Sans"/>
                <a:sym typeface="Shantell Sans"/>
              </a:rPr>
              <a:t>Start with an </a:t>
            </a:r>
            <a:r>
              <a:rPr lang="en-US" sz="3204" b="1" spc="64">
                <a:solidFill>
                  <a:srgbClr val="000000"/>
                </a:solidFill>
                <a:latin typeface="Shantell Sans Bold"/>
                <a:ea typeface="Shantell Sans Bold"/>
                <a:cs typeface="Shantell Sans Bold"/>
                <a:sym typeface="Shantell Sans Bold"/>
              </a:rPr>
              <a:t>unvisited </a:t>
            </a:r>
            <a:r>
              <a:rPr lang="en-US" sz="3204" spc="64">
                <a:solidFill>
                  <a:srgbClr val="000000"/>
                </a:solidFill>
                <a:latin typeface="Shantell Sans"/>
                <a:ea typeface="Shantell Sans"/>
                <a:cs typeface="Shantell Sans"/>
                <a:sym typeface="Shantell Sans"/>
              </a:rPr>
              <a:t>user. Check if it has atleast </a:t>
            </a:r>
            <a:r>
              <a:rPr lang="en-US" sz="3204" b="1" spc="64">
                <a:solidFill>
                  <a:srgbClr val="000000"/>
                </a:solidFill>
                <a:latin typeface="Shantell Sans Bold"/>
                <a:ea typeface="Shantell Sans Bold"/>
                <a:cs typeface="Shantell Sans Bold"/>
                <a:sym typeface="Shantell Sans Bold"/>
              </a:rPr>
              <a:t>minPts </a:t>
            </a:r>
            <a:r>
              <a:rPr lang="en-US" sz="3204" spc="64">
                <a:solidFill>
                  <a:srgbClr val="000000"/>
                </a:solidFill>
                <a:latin typeface="Shantell Sans"/>
                <a:ea typeface="Shantell Sans"/>
                <a:cs typeface="Shantell Sans"/>
                <a:sym typeface="Shantell Sans"/>
              </a:rPr>
              <a:t>neighbours in </a:t>
            </a:r>
            <a:r>
              <a:rPr lang="en-US" sz="3204" b="1" spc="64">
                <a:solidFill>
                  <a:srgbClr val="000000"/>
                </a:solidFill>
                <a:latin typeface="Shantell Sans Bold"/>
                <a:ea typeface="Shantell Sans Bold"/>
                <a:cs typeface="Shantell Sans Bold"/>
                <a:sym typeface="Shantell Sans Bold"/>
              </a:rPr>
              <a:t>Epsilon</a:t>
            </a:r>
            <a:r>
              <a:rPr lang="en-US" sz="3204" spc="64">
                <a:solidFill>
                  <a:srgbClr val="000000"/>
                </a:solidFill>
                <a:latin typeface="Shantell Sans"/>
                <a:ea typeface="Shantell Sans"/>
                <a:cs typeface="Shantell Sans"/>
                <a:sym typeface="Shantell Sans"/>
              </a:rPr>
              <a:t> neighbourhood.</a:t>
            </a:r>
          </a:p>
          <a:p>
            <a:pPr marL="1383753" lvl="2" indent="-461251" algn="l">
              <a:lnSpc>
                <a:spcPts val="4486"/>
              </a:lnSpc>
              <a:buAutoNum type="alphaLcPeriod"/>
            </a:pPr>
            <a:r>
              <a:rPr lang="en-US" sz="3204" spc="64">
                <a:solidFill>
                  <a:srgbClr val="000000"/>
                </a:solidFill>
                <a:latin typeface="Shantell Sans"/>
                <a:ea typeface="Shantell Sans"/>
                <a:cs typeface="Shantell Sans"/>
                <a:sym typeface="Shantell Sans"/>
              </a:rPr>
              <a:t>If </a:t>
            </a:r>
            <a:r>
              <a:rPr lang="en-US" sz="3204" b="1" spc="64">
                <a:solidFill>
                  <a:srgbClr val="000000"/>
                </a:solidFill>
                <a:latin typeface="Shantell Sans Bold"/>
                <a:ea typeface="Shantell Sans Bold"/>
                <a:cs typeface="Shantell Sans Bold"/>
                <a:sym typeface="Shantell Sans Bold"/>
              </a:rPr>
              <a:t>yes </a:t>
            </a:r>
            <a:r>
              <a:rPr lang="en-US" sz="3204" spc="64">
                <a:solidFill>
                  <a:srgbClr val="000000"/>
                </a:solidFill>
                <a:latin typeface="Shantell Sans"/>
                <a:ea typeface="Shantell Sans"/>
                <a:cs typeface="Shantell Sans"/>
                <a:sym typeface="Shantell Sans"/>
              </a:rPr>
              <a:t>(we call this dense enough), form a </a:t>
            </a:r>
            <a:r>
              <a:rPr lang="en-US" sz="3204" b="1" spc="64">
                <a:solidFill>
                  <a:srgbClr val="000000"/>
                </a:solidFill>
                <a:latin typeface="Shantell Sans Bold"/>
                <a:ea typeface="Shantell Sans Bold"/>
                <a:cs typeface="Shantell Sans Bold"/>
                <a:sym typeface="Shantell Sans Bold"/>
              </a:rPr>
              <a:t>new cluster </a:t>
            </a:r>
            <a:r>
              <a:rPr lang="en-US" sz="3204" spc="64">
                <a:solidFill>
                  <a:srgbClr val="000000"/>
                </a:solidFill>
                <a:latin typeface="Shantell Sans"/>
                <a:ea typeface="Shantell Sans"/>
                <a:cs typeface="Shantell Sans"/>
                <a:sym typeface="Shantell Sans"/>
              </a:rPr>
              <a:t>and </a:t>
            </a:r>
            <a:r>
              <a:rPr lang="en-US" sz="3204" b="1" spc="64">
                <a:solidFill>
                  <a:srgbClr val="000000"/>
                </a:solidFill>
                <a:latin typeface="Shantell Sans Bold"/>
                <a:ea typeface="Shantell Sans Bold"/>
                <a:cs typeface="Shantell Sans Bold"/>
                <a:sym typeface="Shantell Sans Bold"/>
              </a:rPr>
              <a:t>expand </a:t>
            </a:r>
            <a:r>
              <a:rPr lang="en-US" sz="3204" spc="64">
                <a:solidFill>
                  <a:srgbClr val="000000"/>
                </a:solidFill>
                <a:latin typeface="Shantell Sans"/>
                <a:ea typeface="Shantell Sans"/>
                <a:cs typeface="Shantell Sans"/>
                <a:sym typeface="Shantell Sans"/>
              </a:rPr>
              <a:t>it by adding reachable users.</a:t>
            </a:r>
          </a:p>
          <a:p>
            <a:pPr marL="1383753" lvl="2" indent="-461251" algn="l">
              <a:lnSpc>
                <a:spcPts val="4486"/>
              </a:lnSpc>
              <a:buAutoNum type="alphaLcPeriod"/>
            </a:pPr>
            <a:r>
              <a:rPr lang="en-US" sz="3204" spc="64">
                <a:solidFill>
                  <a:srgbClr val="000000"/>
                </a:solidFill>
                <a:latin typeface="Shantell Sans"/>
                <a:ea typeface="Shantell Sans"/>
                <a:cs typeface="Shantell Sans"/>
                <a:sym typeface="Shantell Sans"/>
              </a:rPr>
              <a:t>If </a:t>
            </a:r>
            <a:r>
              <a:rPr lang="en-US" sz="3204" b="1" spc="64">
                <a:solidFill>
                  <a:srgbClr val="000000"/>
                </a:solidFill>
                <a:latin typeface="Shantell Sans Bold"/>
                <a:ea typeface="Shantell Sans Bold"/>
                <a:cs typeface="Shantell Sans Bold"/>
                <a:sym typeface="Shantell Sans Bold"/>
              </a:rPr>
              <a:t>no, </a:t>
            </a:r>
            <a:r>
              <a:rPr lang="en-US" sz="3204" spc="64">
                <a:solidFill>
                  <a:srgbClr val="000000"/>
                </a:solidFill>
                <a:latin typeface="Shantell Sans"/>
                <a:ea typeface="Shantell Sans"/>
                <a:cs typeface="Shantell Sans"/>
                <a:sym typeface="Shantell Sans"/>
              </a:rPr>
              <a:t>label it as </a:t>
            </a:r>
            <a:r>
              <a:rPr lang="en-US" sz="3204" b="1" spc="64">
                <a:solidFill>
                  <a:srgbClr val="000000"/>
                </a:solidFill>
                <a:latin typeface="Shantell Sans Bold"/>
                <a:ea typeface="Shantell Sans Bold"/>
                <a:cs typeface="Shantell Sans Bold"/>
                <a:sym typeface="Shantell Sans Bold"/>
              </a:rPr>
              <a:t>noise</a:t>
            </a:r>
            <a:r>
              <a:rPr lang="en-US" sz="3204" spc="64">
                <a:solidFill>
                  <a:srgbClr val="000000"/>
                </a:solidFill>
                <a:latin typeface="Shantell Sans"/>
                <a:ea typeface="Shantell Sans"/>
                <a:cs typeface="Shantell Sans"/>
                <a:sym typeface="Shantell Sans"/>
              </a:rPr>
              <a:t>. (although this can be changed later)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489683" y="7910747"/>
            <a:ext cx="7769617" cy="16615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6"/>
              </a:lnSpc>
            </a:pPr>
            <a:r>
              <a:rPr lang="en-US" sz="3204" b="1" spc="64">
                <a:solidFill>
                  <a:srgbClr val="000000"/>
                </a:solidFill>
                <a:latin typeface="Shantell Sans Bold"/>
                <a:ea typeface="Shantell Sans Bold"/>
                <a:cs typeface="Shantell Sans Bold"/>
                <a:sym typeface="Shantell Sans Bold"/>
              </a:rPr>
              <a:t>Limitations</a:t>
            </a:r>
            <a:r>
              <a:rPr lang="en-US" sz="3204" spc="64">
                <a:solidFill>
                  <a:srgbClr val="000000"/>
                </a:solidFill>
                <a:latin typeface="Shantell Sans"/>
                <a:ea typeface="Shantell Sans"/>
                <a:cs typeface="Shantell Sans"/>
                <a:sym typeface="Shantell Sans"/>
              </a:rPr>
              <a:t>:</a:t>
            </a:r>
          </a:p>
          <a:p>
            <a:pPr marL="691876" lvl="1" indent="-345938" algn="l">
              <a:lnSpc>
                <a:spcPts val="4486"/>
              </a:lnSpc>
              <a:buFont typeface="Arial"/>
              <a:buChar char="•"/>
            </a:pPr>
            <a:r>
              <a:rPr lang="en-US" sz="3204" spc="64">
                <a:solidFill>
                  <a:srgbClr val="000000"/>
                </a:solidFill>
                <a:latin typeface="Shantell Sans"/>
                <a:ea typeface="Shantell Sans"/>
                <a:cs typeface="Shantell Sans"/>
                <a:sym typeface="Shantell Sans"/>
              </a:rPr>
              <a:t>Hyperparameters: minPts, Epsilon need to be pre-configured.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28700" y="7910747"/>
            <a:ext cx="7769617" cy="16615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6"/>
              </a:lnSpc>
            </a:pPr>
            <a:r>
              <a:rPr lang="en-US" sz="3204" b="1" spc="64">
                <a:solidFill>
                  <a:srgbClr val="000000"/>
                </a:solidFill>
                <a:latin typeface="Shantell Sans Bold"/>
                <a:ea typeface="Shantell Sans Bold"/>
                <a:cs typeface="Shantell Sans Bold"/>
                <a:sym typeface="Shantell Sans Bold"/>
              </a:rPr>
              <a:t>Advantages </a:t>
            </a:r>
            <a:r>
              <a:rPr lang="en-US" sz="3204" spc="64">
                <a:solidFill>
                  <a:srgbClr val="000000"/>
                </a:solidFill>
                <a:latin typeface="Shantell Sans"/>
                <a:ea typeface="Shantell Sans"/>
                <a:cs typeface="Shantell Sans"/>
                <a:sym typeface="Shantell Sans"/>
              </a:rPr>
              <a:t>over k-means:</a:t>
            </a:r>
          </a:p>
          <a:p>
            <a:pPr marL="691876" lvl="1" indent="-345938" algn="l">
              <a:lnSpc>
                <a:spcPts val="4486"/>
              </a:lnSpc>
              <a:buFont typeface="Arial"/>
              <a:buChar char="•"/>
            </a:pPr>
            <a:r>
              <a:rPr lang="en-US" sz="3204" spc="64">
                <a:solidFill>
                  <a:srgbClr val="000000"/>
                </a:solidFill>
                <a:latin typeface="Shantell Sans"/>
                <a:ea typeface="Shantell Sans"/>
                <a:cs typeface="Shantell Sans"/>
                <a:sym typeface="Shantell Sans"/>
              </a:rPr>
              <a:t>Determines K dynamically</a:t>
            </a:r>
          </a:p>
          <a:p>
            <a:pPr marL="691876" lvl="1" indent="-345938" algn="l">
              <a:lnSpc>
                <a:spcPts val="4486"/>
              </a:lnSpc>
              <a:buFont typeface="Arial"/>
              <a:buChar char="•"/>
            </a:pPr>
            <a:r>
              <a:rPr lang="en-US" sz="3204" spc="64">
                <a:solidFill>
                  <a:srgbClr val="000000"/>
                </a:solidFill>
                <a:latin typeface="Shantell Sans"/>
                <a:ea typeface="Shantell Sans"/>
                <a:cs typeface="Shantell Sans"/>
                <a:sym typeface="Shantell Sans"/>
              </a:rPr>
              <a:t>Labels outliers as noise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1753206">
            <a:off x="-1132354" y="4354356"/>
            <a:ext cx="25783492" cy="9586163"/>
          </a:xfrm>
          <a:prstGeom prst="rect">
            <a:avLst/>
          </a:prstGeom>
          <a:solidFill>
            <a:srgbClr val="545454">
              <a:alpha val="4706"/>
            </a:srgbClr>
          </a:solidFill>
        </p:spPr>
      </p:sp>
      <p:sp>
        <p:nvSpPr>
          <p:cNvPr id="3" name="AutoShape 3"/>
          <p:cNvSpPr/>
          <p:nvPr/>
        </p:nvSpPr>
        <p:spPr>
          <a:xfrm rot="2700000">
            <a:off x="-2646503" y="9043300"/>
            <a:ext cx="5293007" cy="2487400"/>
          </a:xfrm>
          <a:prstGeom prst="rect">
            <a:avLst/>
          </a:prstGeom>
          <a:solidFill>
            <a:srgbClr val="213559"/>
          </a:solidFill>
        </p:spPr>
      </p:sp>
      <p:grpSp>
        <p:nvGrpSpPr>
          <p:cNvPr id="4" name="Group 4"/>
          <p:cNvGrpSpPr/>
          <p:nvPr/>
        </p:nvGrpSpPr>
        <p:grpSpPr>
          <a:xfrm>
            <a:off x="-3456842" y="547440"/>
            <a:ext cx="6207631" cy="1309890"/>
            <a:chOff x="0" y="0"/>
            <a:chExt cx="3129667" cy="6604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129667" cy="660400"/>
            </a:xfrm>
            <a:custGeom>
              <a:avLst/>
              <a:gdLst/>
              <a:ahLst/>
              <a:cxnLst/>
              <a:rect l="l" t="t" r="r" b="b"/>
              <a:pathLst>
                <a:path w="3129667" h="660400">
                  <a:moveTo>
                    <a:pt x="3005207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005207" y="0"/>
                  </a:lnTo>
                  <a:cubicBezTo>
                    <a:pt x="3073787" y="0"/>
                    <a:pt x="3129667" y="55880"/>
                    <a:pt x="3129667" y="124460"/>
                  </a:cubicBezTo>
                  <a:lnTo>
                    <a:pt x="3129667" y="535940"/>
                  </a:lnTo>
                  <a:cubicBezTo>
                    <a:pt x="3129667" y="604520"/>
                    <a:pt x="3073787" y="660400"/>
                    <a:pt x="3005207" y="660400"/>
                  </a:cubicBezTo>
                  <a:close/>
                </a:path>
              </a:pathLst>
            </a:custGeom>
            <a:solidFill>
              <a:srgbClr val="263F6B"/>
            </a:solidFill>
          </p:spPr>
        </p:sp>
      </p:grpSp>
      <p:sp>
        <p:nvSpPr>
          <p:cNvPr id="6" name="Freeform 6"/>
          <p:cNvSpPr/>
          <p:nvPr/>
        </p:nvSpPr>
        <p:spPr>
          <a:xfrm>
            <a:off x="10954654" y="4947497"/>
            <a:ext cx="7388195" cy="1124157"/>
          </a:xfrm>
          <a:custGeom>
            <a:avLst/>
            <a:gdLst/>
            <a:ahLst/>
            <a:cxnLst/>
            <a:rect l="l" t="t" r="r" b="b"/>
            <a:pathLst>
              <a:path w="7388195" h="1124157">
                <a:moveTo>
                  <a:pt x="0" y="0"/>
                </a:moveTo>
                <a:lnTo>
                  <a:pt x="7388195" y="0"/>
                </a:lnTo>
                <a:lnTo>
                  <a:pt x="7388195" y="1124157"/>
                </a:lnTo>
                <a:lnTo>
                  <a:pt x="0" y="112415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139" t="-9559" b="-9559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0954654" y="6071654"/>
            <a:ext cx="7388195" cy="4215346"/>
          </a:xfrm>
          <a:custGeom>
            <a:avLst/>
            <a:gdLst/>
            <a:ahLst/>
            <a:cxnLst/>
            <a:rect l="l" t="t" r="r" b="b"/>
            <a:pathLst>
              <a:path w="7388195" h="4215346">
                <a:moveTo>
                  <a:pt x="0" y="0"/>
                </a:moveTo>
                <a:lnTo>
                  <a:pt x="7388195" y="0"/>
                </a:lnTo>
                <a:lnTo>
                  <a:pt x="7388195" y="4215346"/>
                </a:lnTo>
                <a:lnTo>
                  <a:pt x="0" y="421534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139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0954654" y="145701"/>
            <a:ext cx="6972663" cy="4801796"/>
          </a:xfrm>
          <a:custGeom>
            <a:avLst/>
            <a:gdLst/>
            <a:ahLst/>
            <a:cxnLst/>
            <a:rect l="l" t="t" r="r" b="b"/>
            <a:pathLst>
              <a:path w="6972663" h="4801796">
                <a:moveTo>
                  <a:pt x="0" y="0"/>
                </a:moveTo>
                <a:lnTo>
                  <a:pt x="6972663" y="0"/>
                </a:lnTo>
                <a:lnTo>
                  <a:pt x="6972663" y="4801796"/>
                </a:lnTo>
                <a:lnTo>
                  <a:pt x="0" y="480179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4453" b="-4453"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028700" y="2087703"/>
            <a:ext cx="8855910" cy="7405755"/>
          </a:xfrm>
          <a:custGeom>
            <a:avLst/>
            <a:gdLst/>
            <a:ahLst/>
            <a:cxnLst/>
            <a:rect l="l" t="t" r="r" b="b"/>
            <a:pathLst>
              <a:path w="8855910" h="7405755">
                <a:moveTo>
                  <a:pt x="0" y="0"/>
                </a:moveTo>
                <a:lnTo>
                  <a:pt x="8855910" y="0"/>
                </a:lnTo>
                <a:lnTo>
                  <a:pt x="8855910" y="7405755"/>
                </a:lnTo>
                <a:lnTo>
                  <a:pt x="0" y="740575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7233057" y="7374242"/>
            <a:ext cx="3821886" cy="412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spc="4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Same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750789" y="559958"/>
            <a:ext cx="12188637" cy="11089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71"/>
              </a:lnSpc>
            </a:pPr>
            <a:r>
              <a:rPr lang="en-US" sz="8236" b="1" i="1" spc="-485">
                <a:solidFill>
                  <a:srgbClr val="263F6B"/>
                </a:solidFill>
                <a:latin typeface="Montserrat Ultra-Bold Italics"/>
                <a:ea typeface="Montserrat Ultra-Bold Italics"/>
                <a:cs typeface="Montserrat Ultra-Bold Italics"/>
                <a:sym typeface="Montserrat Ultra-Bold Italics"/>
              </a:rPr>
              <a:t>AHC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1753206">
            <a:off x="-1113304" y="4354356"/>
            <a:ext cx="25783492" cy="9586163"/>
          </a:xfrm>
          <a:prstGeom prst="rect">
            <a:avLst/>
          </a:prstGeom>
          <a:solidFill>
            <a:srgbClr val="545454">
              <a:alpha val="4706"/>
            </a:srgbClr>
          </a:solidFill>
        </p:spPr>
      </p:sp>
      <p:sp>
        <p:nvSpPr>
          <p:cNvPr id="3" name="AutoShape 3"/>
          <p:cNvSpPr/>
          <p:nvPr/>
        </p:nvSpPr>
        <p:spPr>
          <a:xfrm rot="2700000">
            <a:off x="-2646503" y="9043300"/>
            <a:ext cx="5293007" cy="2487400"/>
          </a:xfrm>
          <a:prstGeom prst="rect">
            <a:avLst/>
          </a:prstGeom>
          <a:solidFill>
            <a:srgbClr val="213559"/>
          </a:solidFill>
        </p:spPr>
      </p:sp>
      <p:sp>
        <p:nvSpPr>
          <p:cNvPr id="4" name="TextBox 4"/>
          <p:cNvSpPr txBox="1"/>
          <p:nvPr/>
        </p:nvSpPr>
        <p:spPr>
          <a:xfrm>
            <a:off x="1483108" y="7374242"/>
            <a:ext cx="3824986" cy="412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spc="4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Keep it or delete it!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233057" y="7374242"/>
            <a:ext cx="3821886" cy="412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spc="4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Same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136094" y="4819967"/>
            <a:ext cx="9525" cy="118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endParaRPr/>
          </a:p>
          <a:p>
            <a:pPr algn="ctr">
              <a:lnSpc>
                <a:spcPts val="4759"/>
              </a:lnSpc>
            </a:pPr>
            <a:endParaRPr/>
          </a:p>
        </p:txBody>
      </p:sp>
      <p:sp>
        <p:nvSpPr>
          <p:cNvPr id="7" name="TextBox 7"/>
          <p:cNvSpPr txBox="1"/>
          <p:nvPr/>
        </p:nvSpPr>
        <p:spPr>
          <a:xfrm>
            <a:off x="1483108" y="3007249"/>
            <a:ext cx="15126146" cy="69810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68"/>
              </a:lnSpc>
            </a:pPr>
            <a:r>
              <a:rPr lang="en-US" sz="1905" b="1">
                <a:solidFill>
                  <a:srgbClr val="000000"/>
                </a:solidFill>
                <a:latin typeface="Shantell Sans Bold"/>
                <a:ea typeface="Shantell Sans Bold"/>
                <a:cs typeface="Shantell Sans Bold"/>
                <a:sym typeface="Shantell Sans Bold"/>
              </a:rPr>
              <a:t>No Fixed Cluster Count</a:t>
            </a:r>
          </a:p>
          <a:p>
            <a:pPr algn="l">
              <a:lnSpc>
                <a:spcPts val="2668"/>
              </a:lnSpc>
            </a:pPr>
            <a:endParaRPr lang="en-US" sz="1905" b="1">
              <a:solidFill>
                <a:srgbClr val="000000"/>
              </a:solidFill>
              <a:latin typeface="Shantell Sans Bold"/>
              <a:ea typeface="Shantell Sans Bold"/>
              <a:cs typeface="Shantell Sans Bold"/>
              <a:sym typeface="Shantell Sans Bold"/>
            </a:endParaRPr>
          </a:p>
          <a:p>
            <a:pPr marL="411489" lvl="1" indent="-205744" algn="l">
              <a:lnSpc>
                <a:spcPts val="2668"/>
              </a:lnSpc>
              <a:buFont typeface="Arial"/>
              <a:buChar char="•"/>
            </a:pPr>
            <a:r>
              <a:rPr lang="en-US" sz="1905">
                <a:solidFill>
                  <a:srgbClr val="000000"/>
                </a:solidFill>
                <a:latin typeface="Shantell Sans"/>
                <a:ea typeface="Shantell Sans"/>
                <a:cs typeface="Shantell Sans"/>
                <a:sym typeface="Shantell Sans"/>
              </a:rPr>
              <a:t>Traditional clustering (e.g., K-Means) requires the number of clusters in advance.</a:t>
            </a:r>
          </a:p>
          <a:p>
            <a:pPr algn="l">
              <a:lnSpc>
                <a:spcPts val="2668"/>
              </a:lnSpc>
            </a:pPr>
            <a:endParaRPr lang="en-US" sz="1905">
              <a:solidFill>
                <a:srgbClr val="000000"/>
              </a:solidFill>
              <a:latin typeface="Shantell Sans"/>
              <a:ea typeface="Shantell Sans"/>
              <a:cs typeface="Shantell Sans"/>
              <a:sym typeface="Shantell Sans"/>
            </a:endParaRPr>
          </a:p>
          <a:p>
            <a:pPr marL="411489" lvl="1" indent="-205744" algn="l">
              <a:lnSpc>
                <a:spcPts val="2668"/>
              </a:lnSpc>
              <a:buFont typeface="Arial"/>
              <a:buChar char="•"/>
            </a:pPr>
            <a:r>
              <a:rPr lang="en-US" sz="1905">
                <a:solidFill>
                  <a:srgbClr val="000000"/>
                </a:solidFill>
                <a:latin typeface="Shantell Sans"/>
                <a:ea typeface="Shantell Sans"/>
                <a:cs typeface="Shantell Sans"/>
                <a:sym typeface="Shantell Sans"/>
              </a:rPr>
              <a:t>AHC automatically determines the number of clusters by progressively merging users based on similarity (e.g., AoD).</a:t>
            </a:r>
          </a:p>
          <a:p>
            <a:pPr algn="l">
              <a:lnSpc>
                <a:spcPts val="2668"/>
              </a:lnSpc>
            </a:pPr>
            <a:endParaRPr lang="en-US" sz="1905">
              <a:solidFill>
                <a:srgbClr val="000000"/>
              </a:solidFill>
              <a:latin typeface="Shantell Sans"/>
              <a:ea typeface="Shantell Sans"/>
              <a:cs typeface="Shantell Sans"/>
              <a:sym typeface="Shantell Sans"/>
            </a:endParaRPr>
          </a:p>
          <a:p>
            <a:pPr algn="l">
              <a:lnSpc>
                <a:spcPts val="2668"/>
              </a:lnSpc>
            </a:pPr>
            <a:r>
              <a:rPr lang="en-US" sz="1905" b="1">
                <a:solidFill>
                  <a:srgbClr val="000000"/>
                </a:solidFill>
                <a:latin typeface="Shantell Sans Bold"/>
                <a:ea typeface="Shantell Sans Bold"/>
                <a:cs typeface="Shantell Sans Bold"/>
                <a:sym typeface="Shantell Sans Bold"/>
              </a:rPr>
              <a:t>Adapts to User Distribution</a:t>
            </a:r>
          </a:p>
          <a:p>
            <a:pPr algn="l">
              <a:lnSpc>
                <a:spcPts val="2668"/>
              </a:lnSpc>
            </a:pPr>
            <a:endParaRPr lang="en-US" sz="1905" b="1">
              <a:solidFill>
                <a:srgbClr val="000000"/>
              </a:solidFill>
              <a:latin typeface="Shantell Sans Bold"/>
              <a:ea typeface="Shantell Sans Bold"/>
              <a:cs typeface="Shantell Sans Bold"/>
              <a:sym typeface="Shantell Sans Bold"/>
            </a:endParaRPr>
          </a:p>
          <a:p>
            <a:pPr marL="411489" lvl="1" indent="-205744" algn="l">
              <a:lnSpc>
                <a:spcPts val="2668"/>
              </a:lnSpc>
              <a:buFont typeface="Arial"/>
              <a:buChar char="•"/>
            </a:pPr>
            <a:r>
              <a:rPr lang="en-US" sz="1905">
                <a:solidFill>
                  <a:srgbClr val="000000"/>
                </a:solidFill>
                <a:latin typeface="Shantell Sans"/>
                <a:ea typeface="Shantell Sans"/>
                <a:cs typeface="Shantell Sans"/>
                <a:sym typeface="Shantell Sans"/>
              </a:rPr>
              <a:t>If users are closely spaced, AHC groups them into fewer clusters.</a:t>
            </a:r>
          </a:p>
          <a:p>
            <a:pPr algn="l">
              <a:lnSpc>
                <a:spcPts val="2668"/>
              </a:lnSpc>
            </a:pPr>
            <a:endParaRPr lang="en-US" sz="1905">
              <a:solidFill>
                <a:srgbClr val="000000"/>
              </a:solidFill>
              <a:latin typeface="Shantell Sans"/>
              <a:ea typeface="Shantell Sans"/>
              <a:cs typeface="Shantell Sans"/>
              <a:sym typeface="Shantell Sans"/>
            </a:endParaRPr>
          </a:p>
          <a:p>
            <a:pPr marL="411489" lvl="1" indent="-205744" algn="l">
              <a:lnSpc>
                <a:spcPts val="2668"/>
              </a:lnSpc>
              <a:buFont typeface="Arial"/>
              <a:buChar char="•"/>
            </a:pPr>
            <a:r>
              <a:rPr lang="en-US" sz="1905">
                <a:solidFill>
                  <a:srgbClr val="000000"/>
                </a:solidFill>
                <a:latin typeface="Shantell Sans"/>
                <a:ea typeface="Shantell Sans"/>
                <a:cs typeface="Shantell Sans"/>
                <a:sym typeface="Shantell Sans"/>
              </a:rPr>
              <a:t>If users are widely distributed, AHC creates more clusters dynamically.</a:t>
            </a:r>
          </a:p>
          <a:p>
            <a:pPr algn="l">
              <a:lnSpc>
                <a:spcPts val="2668"/>
              </a:lnSpc>
            </a:pPr>
            <a:endParaRPr lang="en-US" sz="1905">
              <a:solidFill>
                <a:srgbClr val="000000"/>
              </a:solidFill>
              <a:latin typeface="Shantell Sans"/>
              <a:ea typeface="Shantell Sans"/>
              <a:cs typeface="Shantell Sans"/>
              <a:sym typeface="Shantell Sans"/>
            </a:endParaRPr>
          </a:p>
          <a:p>
            <a:pPr algn="l">
              <a:lnSpc>
                <a:spcPts val="2668"/>
              </a:lnSpc>
            </a:pPr>
            <a:r>
              <a:rPr lang="en-US" sz="1905" b="1">
                <a:solidFill>
                  <a:srgbClr val="000000"/>
                </a:solidFill>
                <a:latin typeface="Shantell Sans Bold"/>
                <a:ea typeface="Shantell Sans Bold"/>
                <a:cs typeface="Shantell Sans Bold"/>
                <a:sym typeface="Shantell Sans Bold"/>
              </a:rPr>
              <a:t>Threshold-Based Merging</a:t>
            </a:r>
          </a:p>
          <a:p>
            <a:pPr algn="l">
              <a:lnSpc>
                <a:spcPts val="2668"/>
              </a:lnSpc>
            </a:pPr>
            <a:endParaRPr lang="en-US" sz="1905" b="1">
              <a:solidFill>
                <a:srgbClr val="000000"/>
              </a:solidFill>
              <a:latin typeface="Shantell Sans Bold"/>
              <a:ea typeface="Shantell Sans Bold"/>
              <a:cs typeface="Shantell Sans Bold"/>
              <a:sym typeface="Shantell Sans Bold"/>
            </a:endParaRPr>
          </a:p>
          <a:p>
            <a:pPr marL="411489" lvl="1" indent="-205744" algn="l">
              <a:lnSpc>
                <a:spcPts val="2668"/>
              </a:lnSpc>
              <a:buFont typeface="Arial"/>
              <a:buChar char="•"/>
            </a:pPr>
            <a:r>
              <a:rPr lang="en-US" sz="1905">
                <a:solidFill>
                  <a:srgbClr val="000000"/>
                </a:solidFill>
                <a:latin typeface="Shantell Sans"/>
                <a:ea typeface="Shantell Sans"/>
                <a:cs typeface="Shantell Sans"/>
                <a:sym typeface="Shantell Sans"/>
              </a:rPr>
              <a:t>AHC merges users step-by-step until a stopping criterion (e.g., sum rate maximization, minimum beam interference) is met.</a:t>
            </a:r>
          </a:p>
          <a:p>
            <a:pPr algn="l">
              <a:lnSpc>
                <a:spcPts val="2668"/>
              </a:lnSpc>
            </a:pPr>
            <a:endParaRPr lang="en-US" sz="1905">
              <a:solidFill>
                <a:srgbClr val="000000"/>
              </a:solidFill>
              <a:latin typeface="Shantell Sans"/>
              <a:ea typeface="Shantell Sans"/>
              <a:cs typeface="Shantell Sans"/>
              <a:sym typeface="Shantell Sans"/>
            </a:endParaRPr>
          </a:p>
          <a:p>
            <a:pPr marL="411489" lvl="1" indent="-205744" algn="l">
              <a:lnSpc>
                <a:spcPts val="2668"/>
              </a:lnSpc>
              <a:buFont typeface="Arial"/>
              <a:buChar char="•"/>
            </a:pPr>
            <a:r>
              <a:rPr lang="en-US" sz="1905">
                <a:solidFill>
                  <a:srgbClr val="000000"/>
                </a:solidFill>
                <a:latin typeface="Shantell Sans"/>
                <a:ea typeface="Shantell Sans"/>
                <a:cs typeface="Shantell Sans"/>
                <a:sym typeface="Shantell Sans"/>
              </a:rPr>
              <a:t>The system does not need prior knowledge of cluster count but learns it from the AoD distribution.</a:t>
            </a:r>
          </a:p>
          <a:p>
            <a:pPr algn="l">
              <a:lnSpc>
                <a:spcPts val="2668"/>
              </a:lnSpc>
            </a:pPr>
            <a:endParaRPr lang="en-US" sz="1905">
              <a:solidFill>
                <a:srgbClr val="000000"/>
              </a:solidFill>
              <a:latin typeface="Shantell Sans"/>
              <a:ea typeface="Shantell Sans"/>
              <a:cs typeface="Shantell Sans"/>
              <a:sym typeface="Shantell Sans"/>
            </a:endParaRPr>
          </a:p>
          <a:p>
            <a:pPr algn="l">
              <a:lnSpc>
                <a:spcPts val="2668"/>
              </a:lnSpc>
            </a:pPr>
            <a:endParaRPr lang="en-US" sz="1905">
              <a:solidFill>
                <a:srgbClr val="000000"/>
              </a:solidFill>
              <a:latin typeface="Shantell Sans"/>
              <a:ea typeface="Shantell Sans"/>
              <a:cs typeface="Shantell Sans"/>
              <a:sym typeface="Shantell Sans"/>
            </a:endParaRPr>
          </a:p>
          <a:p>
            <a:pPr algn="l">
              <a:lnSpc>
                <a:spcPts val="2668"/>
              </a:lnSpc>
            </a:pPr>
            <a:endParaRPr lang="en-US" sz="1905">
              <a:solidFill>
                <a:srgbClr val="000000"/>
              </a:solidFill>
              <a:latin typeface="Shantell Sans"/>
              <a:ea typeface="Shantell Sans"/>
              <a:cs typeface="Shantell Sans"/>
              <a:sym typeface="Shantell Sans"/>
            </a:endParaRPr>
          </a:p>
          <a:p>
            <a:pPr algn="l">
              <a:lnSpc>
                <a:spcPts val="2668"/>
              </a:lnSpc>
            </a:pPr>
            <a:endParaRPr lang="en-US" sz="1905">
              <a:solidFill>
                <a:srgbClr val="000000"/>
              </a:solidFill>
              <a:latin typeface="Shantell Sans"/>
              <a:ea typeface="Shantell Sans"/>
              <a:cs typeface="Shantell Sans"/>
              <a:sym typeface="Shantell Sans"/>
            </a:endParaRPr>
          </a:p>
        </p:txBody>
      </p:sp>
      <p:sp>
        <p:nvSpPr>
          <p:cNvPr id="8" name="Freeform 8"/>
          <p:cNvSpPr/>
          <p:nvPr/>
        </p:nvSpPr>
        <p:spPr>
          <a:xfrm>
            <a:off x="14105763" y="784793"/>
            <a:ext cx="2503492" cy="1980035"/>
          </a:xfrm>
          <a:custGeom>
            <a:avLst/>
            <a:gdLst/>
            <a:ahLst/>
            <a:cxnLst/>
            <a:rect l="l" t="t" r="r" b="b"/>
            <a:pathLst>
              <a:path w="2503492" h="1980035">
                <a:moveTo>
                  <a:pt x="0" y="0"/>
                </a:moveTo>
                <a:lnTo>
                  <a:pt x="2503492" y="0"/>
                </a:lnTo>
                <a:lnTo>
                  <a:pt x="2503492" y="1980034"/>
                </a:lnTo>
                <a:lnTo>
                  <a:pt x="0" y="19800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028700" y="1200150"/>
            <a:ext cx="12406372" cy="1078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74"/>
              </a:lnSpc>
            </a:pPr>
            <a:r>
              <a:rPr lang="en-US" sz="8238" b="1" i="1" spc="-486">
                <a:solidFill>
                  <a:srgbClr val="263F6B"/>
                </a:solidFill>
                <a:latin typeface="Montserrat Ultra-Bold Italics"/>
                <a:ea typeface="Montserrat Ultra-Bold Italics"/>
                <a:cs typeface="Montserrat Ultra-Bold Italics"/>
                <a:sym typeface="Montserrat Ultra-Bold Italics"/>
              </a:rPr>
              <a:t>HOW IS AHC DYNAMIC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1753206">
            <a:off x="-1113304" y="4354356"/>
            <a:ext cx="25783492" cy="9586163"/>
          </a:xfrm>
          <a:prstGeom prst="rect">
            <a:avLst/>
          </a:prstGeom>
          <a:solidFill>
            <a:srgbClr val="545454">
              <a:alpha val="4706"/>
            </a:srgbClr>
          </a:solidFill>
        </p:spPr>
      </p:sp>
      <p:sp>
        <p:nvSpPr>
          <p:cNvPr id="3" name="AutoShape 3"/>
          <p:cNvSpPr/>
          <p:nvPr/>
        </p:nvSpPr>
        <p:spPr>
          <a:xfrm rot="2700000">
            <a:off x="-2646503" y="9043300"/>
            <a:ext cx="5293007" cy="2487400"/>
          </a:xfrm>
          <a:prstGeom prst="rect">
            <a:avLst/>
          </a:prstGeom>
          <a:solidFill>
            <a:srgbClr val="213559"/>
          </a:solidFill>
        </p:spPr>
      </p:sp>
      <p:grpSp>
        <p:nvGrpSpPr>
          <p:cNvPr id="4" name="Group 4"/>
          <p:cNvGrpSpPr/>
          <p:nvPr/>
        </p:nvGrpSpPr>
        <p:grpSpPr>
          <a:xfrm>
            <a:off x="-3456842" y="547440"/>
            <a:ext cx="6207631" cy="1309890"/>
            <a:chOff x="0" y="0"/>
            <a:chExt cx="3129667" cy="6604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129667" cy="660400"/>
            </a:xfrm>
            <a:custGeom>
              <a:avLst/>
              <a:gdLst/>
              <a:ahLst/>
              <a:cxnLst/>
              <a:rect l="l" t="t" r="r" b="b"/>
              <a:pathLst>
                <a:path w="3129667" h="660400">
                  <a:moveTo>
                    <a:pt x="3005207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005207" y="0"/>
                  </a:lnTo>
                  <a:cubicBezTo>
                    <a:pt x="3073787" y="0"/>
                    <a:pt x="3129667" y="55880"/>
                    <a:pt x="3129667" y="124460"/>
                  </a:cubicBezTo>
                  <a:lnTo>
                    <a:pt x="3129667" y="535940"/>
                  </a:lnTo>
                  <a:cubicBezTo>
                    <a:pt x="3129667" y="604520"/>
                    <a:pt x="3073787" y="660400"/>
                    <a:pt x="3005207" y="660400"/>
                  </a:cubicBezTo>
                  <a:close/>
                </a:path>
              </a:pathLst>
            </a:custGeom>
            <a:solidFill>
              <a:srgbClr val="263F6B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4939426" y="547440"/>
            <a:ext cx="6806845" cy="1309890"/>
            <a:chOff x="0" y="0"/>
            <a:chExt cx="3431769" cy="6604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431770" cy="660400"/>
            </a:xfrm>
            <a:custGeom>
              <a:avLst/>
              <a:gdLst/>
              <a:ahLst/>
              <a:cxnLst/>
              <a:rect l="l" t="t" r="r" b="b"/>
              <a:pathLst>
                <a:path w="3431770" h="660400">
                  <a:moveTo>
                    <a:pt x="3307309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307310" y="0"/>
                  </a:lnTo>
                  <a:cubicBezTo>
                    <a:pt x="3375890" y="0"/>
                    <a:pt x="3431770" y="55880"/>
                    <a:pt x="3431770" y="124460"/>
                  </a:cubicBezTo>
                  <a:lnTo>
                    <a:pt x="3431770" y="535940"/>
                  </a:lnTo>
                  <a:cubicBezTo>
                    <a:pt x="3431770" y="604520"/>
                    <a:pt x="3375890" y="660400"/>
                    <a:pt x="3307310" y="660400"/>
                  </a:cubicBezTo>
                  <a:close/>
                </a:path>
              </a:pathLst>
            </a:custGeom>
            <a:solidFill>
              <a:srgbClr val="263F6B"/>
            </a:solidFill>
          </p:spPr>
        </p:sp>
      </p:grpSp>
      <p:sp>
        <p:nvSpPr>
          <p:cNvPr id="8" name="TextBox 8"/>
          <p:cNvSpPr txBox="1"/>
          <p:nvPr/>
        </p:nvSpPr>
        <p:spPr>
          <a:xfrm>
            <a:off x="1483108" y="7374242"/>
            <a:ext cx="3824986" cy="412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spc="4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Keep it or delete it!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233057" y="7374242"/>
            <a:ext cx="3821886" cy="412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spc="4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Same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049682" y="4149629"/>
            <a:ext cx="12188637" cy="11089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71"/>
              </a:lnSpc>
            </a:pPr>
            <a:r>
              <a:rPr lang="en-US" sz="8236" b="1" i="1" spc="-485">
                <a:solidFill>
                  <a:srgbClr val="263F6B"/>
                </a:solidFill>
                <a:latin typeface="Montserrat Ultra-Bold Italics"/>
                <a:ea typeface="Montserrat Ultra-Bold Italics"/>
                <a:cs typeface="Montserrat Ultra-Bold Italics"/>
                <a:sym typeface="Montserrat Ultra-Bold Italics"/>
              </a:rPr>
              <a:t>RESULTS OBTAINED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hlinkClick r:id="rId2" tooltip="https://github.com/Transyltooniaa/Unsupervised-Machine-Learning-Based-User-Clustering-in-THz-NOMA-Systems"/>
          </p:cNvPr>
          <p:cNvSpPr/>
          <p:nvPr/>
        </p:nvSpPr>
        <p:spPr>
          <a:xfrm rot="-1753206">
            <a:off x="-1227241" y="4465219"/>
            <a:ext cx="25783492" cy="9586163"/>
          </a:xfrm>
          <a:prstGeom prst="rect">
            <a:avLst/>
          </a:prstGeom>
          <a:solidFill>
            <a:srgbClr val="545454">
              <a:alpha val="4706"/>
            </a:srgbClr>
          </a:solidFill>
        </p:spPr>
        <p:txBody>
          <a:bodyPr/>
          <a:lstStyle/>
          <a:p>
            <a:endParaRPr lang="en-IN" dirty="0"/>
          </a:p>
        </p:txBody>
      </p:sp>
      <p:sp>
        <p:nvSpPr>
          <p:cNvPr id="3" name="AutoShape 3"/>
          <p:cNvSpPr/>
          <p:nvPr/>
        </p:nvSpPr>
        <p:spPr>
          <a:xfrm rot="2700000">
            <a:off x="-2646503" y="9043300"/>
            <a:ext cx="5293007" cy="2487400"/>
          </a:xfrm>
          <a:prstGeom prst="rect">
            <a:avLst/>
          </a:prstGeom>
          <a:solidFill>
            <a:srgbClr val="213559"/>
          </a:solidFill>
        </p:spPr>
      </p:sp>
      <p:grpSp>
        <p:nvGrpSpPr>
          <p:cNvPr id="4" name="Group 4"/>
          <p:cNvGrpSpPr/>
          <p:nvPr/>
        </p:nvGrpSpPr>
        <p:grpSpPr>
          <a:xfrm>
            <a:off x="-3456842" y="547440"/>
            <a:ext cx="6207631" cy="1309890"/>
            <a:chOff x="0" y="0"/>
            <a:chExt cx="3129667" cy="6604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129667" cy="660400"/>
            </a:xfrm>
            <a:custGeom>
              <a:avLst/>
              <a:gdLst/>
              <a:ahLst/>
              <a:cxnLst/>
              <a:rect l="l" t="t" r="r" b="b"/>
              <a:pathLst>
                <a:path w="3129667" h="660400">
                  <a:moveTo>
                    <a:pt x="3005207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005207" y="0"/>
                  </a:lnTo>
                  <a:cubicBezTo>
                    <a:pt x="3073787" y="0"/>
                    <a:pt x="3129667" y="55880"/>
                    <a:pt x="3129667" y="124460"/>
                  </a:cubicBezTo>
                  <a:lnTo>
                    <a:pt x="3129667" y="535940"/>
                  </a:lnTo>
                  <a:cubicBezTo>
                    <a:pt x="3129667" y="604520"/>
                    <a:pt x="3073787" y="660400"/>
                    <a:pt x="3005207" y="660400"/>
                  </a:cubicBezTo>
                  <a:close/>
                </a:path>
              </a:pathLst>
            </a:custGeom>
            <a:solidFill>
              <a:srgbClr val="263F6B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4939426" y="547440"/>
            <a:ext cx="6806845" cy="1309890"/>
            <a:chOff x="0" y="0"/>
            <a:chExt cx="3431769" cy="6604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431770" cy="660400"/>
            </a:xfrm>
            <a:custGeom>
              <a:avLst/>
              <a:gdLst/>
              <a:ahLst/>
              <a:cxnLst/>
              <a:rect l="l" t="t" r="r" b="b"/>
              <a:pathLst>
                <a:path w="3431770" h="660400">
                  <a:moveTo>
                    <a:pt x="3307309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307310" y="0"/>
                  </a:lnTo>
                  <a:cubicBezTo>
                    <a:pt x="3375890" y="0"/>
                    <a:pt x="3431770" y="55880"/>
                    <a:pt x="3431770" y="124460"/>
                  </a:cubicBezTo>
                  <a:lnTo>
                    <a:pt x="3431770" y="535940"/>
                  </a:lnTo>
                  <a:cubicBezTo>
                    <a:pt x="3431770" y="604520"/>
                    <a:pt x="3375890" y="660400"/>
                    <a:pt x="3307310" y="660400"/>
                  </a:cubicBezTo>
                  <a:close/>
                </a:path>
              </a:pathLst>
            </a:custGeom>
            <a:solidFill>
              <a:srgbClr val="263F6B"/>
            </a:solidFill>
          </p:spPr>
        </p:sp>
      </p:grpSp>
      <p:sp>
        <p:nvSpPr>
          <p:cNvPr id="8" name="Freeform 8">
            <a:hlinkClick r:id="rId2" tooltip="https://github.com/Transyltooniaa/Unsupervised-Machine-Learning-Based-User-Clustering-in-THz-NOMA-Systems"/>
          </p:cNvPr>
          <p:cNvSpPr/>
          <p:nvPr/>
        </p:nvSpPr>
        <p:spPr>
          <a:xfrm>
            <a:off x="691850" y="2676919"/>
            <a:ext cx="8143733" cy="6107799"/>
          </a:xfrm>
          <a:custGeom>
            <a:avLst/>
            <a:gdLst/>
            <a:ahLst/>
            <a:cxnLst/>
            <a:rect l="l" t="t" r="r" b="b"/>
            <a:pathLst>
              <a:path w="8143733" h="6107799">
                <a:moveTo>
                  <a:pt x="0" y="0"/>
                </a:moveTo>
                <a:lnTo>
                  <a:pt x="8143733" y="0"/>
                </a:lnTo>
                <a:lnTo>
                  <a:pt x="8143733" y="6107799"/>
                </a:lnTo>
                <a:lnTo>
                  <a:pt x="0" y="610779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9" name="Freeform 9">
            <a:hlinkClick r:id="rId2" tooltip="https://github.com/Transyltooniaa/Unsupervised-Machine-Learning-Based-User-Clustering-in-THz-NOMA-Systems"/>
          </p:cNvPr>
          <p:cNvSpPr/>
          <p:nvPr/>
        </p:nvSpPr>
        <p:spPr>
          <a:xfrm>
            <a:off x="9144000" y="2972305"/>
            <a:ext cx="8138562" cy="5983320"/>
          </a:xfrm>
          <a:custGeom>
            <a:avLst/>
            <a:gdLst/>
            <a:ahLst/>
            <a:cxnLst/>
            <a:rect l="l" t="t" r="r" b="b"/>
            <a:pathLst>
              <a:path w="8138562" h="5983320">
                <a:moveTo>
                  <a:pt x="0" y="0"/>
                </a:moveTo>
                <a:lnTo>
                  <a:pt x="8138562" y="0"/>
                </a:lnTo>
                <a:lnTo>
                  <a:pt x="8138562" y="5983320"/>
                </a:lnTo>
                <a:lnTo>
                  <a:pt x="0" y="598332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b="-2015"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483108" y="7374242"/>
            <a:ext cx="3824986" cy="412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spc="4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Keep it or delete it!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233057" y="7374242"/>
            <a:ext cx="3821886" cy="412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spc="4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Same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750789" y="208514"/>
            <a:ext cx="12188637" cy="10778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71"/>
              </a:lnSpc>
            </a:pPr>
            <a:r>
              <a:rPr lang="en-US" sz="8236" b="1" i="1" u="sng" spc="-485">
                <a:solidFill>
                  <a:srgbClr val="263F6B"/>
                </a:solidFill>
                <a:latin typeface="Montserrat Ultra-Bold Italics"/>
                <a:ea typeface="Montserrat Ultra-Bold Italics"/>
                <a:cs typeface="Montserrat Ultra-Bold Italics"/>
                <a:sym typeface="Montserrat Ultra-Bold Italics"/>
                <a:hlinkClick r:id="rId2" tooltip="https://github.com/Transyltooniaa/Unsupervised-Machine-Learning-Based-User-Clustering-in-THz-NOMA-Systems"/>
              </a:rPr>
              <a:t>PLOTS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570220" y="2021395"/>
            <a:ext cx="7147559" cy="5377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6"/>
              </a:lnSpc>
            </a:pPr>
            <a:r>
              <a:rPr lang="en-US" sz="3204" spc="64">
                <a:solidFill>
                  <a:srgbClr val="000000"/>
                </a:solidFill>
                <a:latin typeface="Shantell Sans"/>
                <a:ea typeface="Shantell Sans"/>
                <a:cs typeface="Shantell Sans"/>
                <a:sym typeface="Shantell Sans"/>
              </a:rPr>
              <a:t>For L = 10(# of antennas at B.S.)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828800" y="9112422"/>
            <a:ext cx="13652228" cy="10981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86"/>
              </a:lnSpc>
            </a:pPr>
            <a:r>
              <a:rPr lang="en-US" sz="2800" spc="64" dirty="0">
                <a:solidFill>
                  <a:srgbClr val="000000"/>
                </a:solidFill>
                <a:latin typeface="Shantell Sans"/>
                <a:ea typeface="Shantell Sans"/>
                <a:cs typeface="Shantell Sans"/>
                <a:sym typeface="Shantell Sans"/>
              </a:rPr>
              <a:t>Link to our code base: </a:t>
            </a:r>
            <a:r>
              <a:rPr lang="en-US" sz="1400" spc="64" dirty="0">
                <a:solidFill>
                  <a:srgbClr val="000000"/>
                </a:solidFill>
                <a:latin typeface="Shantell Sans"/>
                <a:ea typeface="Shantell Sans"/>
                <a:cs typeface="Shantell Sans"/>
                <a:sym typeface="Shantell Sans"/>
              </a:rPr>
              <a:t>https://github.com/Transyltooniaa/Unsupervised-Machine-Learning-Based-User-Clustering-in-THz-NOMA-Systems</a:t>
            </a:r>
            <a:endParaRPr lang="en-US" sz="3204" spc="64" dirty="0">
              <a:solidFill>
                <a:srgbClr val="000000"/>
              </a:solidFill>
              <a:latin typeface="Shantell Sans"/>
              <a:ea typeface="Shantell Sans"/>
              <a:cs typeface="Shantell Sans"/>
              <a:sym typeface="Shantell San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2700000">
            <a:off x="-2646503" y="9043300"/>
            <a:ext cx="5293007" cy="2487400"/>
          </a:xfrm>
          <a:prstGeom prst="rect">
            <a:avLst/>
          </a:prstGeom>
          <a:solidFill>
            <a:srgbClr val="213559"/>
          </a:solidFill>
        </p:spPr>
      </p:sp>
      <p:grpSp>
        <p:nvGrpSpPr>
          <p:cNvPr id="3" name="Group 3"/>
          <p:cNvGrpSpPr/>
          <p:nvPr/>
        </p:nvGrpSpPr>
        <p:grpSpPr>
          <a:xfrm>
            <a:off x="-5196207" y="547440"/>
            <a:ext cx="8253464" cy="1309890"/>
            <a:chOff x="0" y="0"/>
            <a:chExt cx="4161103" cy="6604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161103" cy="660400"/>
            </a:xfrm>
            <a:custGeom>
              <a:avLst/>
              <a:gdLst/>
              <a:ahLst/>
              <a:cxnLst/>
              <a:rect l="l" t="t" r="r" b="b"/>
              <a:pathLst>
                <a:path w="4161103" h="660400">
                  <a:moveTo>
                    <a:pt x="4036643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036643" y="0"/>
                  </a:lnTo>
                  <a:cubicBezTo>
                    <a:pt x="4105223" y="0"/>
                    <a:pt x="4161103" y="55880"/>
                    <a:pt x="4161103" y="124460"/>
                  </a:cubicBezTo>
                  <a:lnTo>
                    <a:pt x="4161103" y="535940"/>
                  </a:lnTo>
                  <a:cubicBezTo>
                    <a:pt x="4161103" y="604520"/>
                    <a:pt x="4105223" y="660400"/>
                    <a:pt x="4036643" y="660400"/>
                  </a:cubicBezTo>
                  <a:close/>
                </a:path>
              </a:pathLst>
            </a:custGeom>
            <a:solidFill>
              <a:srgbClr val="263F6B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15232173" y="547440"/>
            <a:ext cx="8253464" cy="1309890"/>
            <a:chOff x="0" y="0"/>
            <a:chExt cx="4161103" cy="6604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161103" cy="660400"/>
            </a:xfrm>
            <a:custGeom>
              <a:avLst/>
              <a:gdLst/>
              <a:ahLst/>
              <a:cxnLst/>
              <a:rect l="l" t="t" r="r" b="b"/>
              <a:pathLst>
                <a:path w="4161103" h="660400">
                  <a:moveTo>
                    <a:pt x="4036643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036643" y="0"/>
                  </a:lnTo>
                  <a:cubicBezTo>
                    <a:pt x="4105223" y="0"/>
                    <a:pt x="4161103" y="55880"/>
                    <a:pt x="4161103" y="124460"/>
                  </a:cubicBezTo>
                  <a:lnTo>
                    <a:pt x="4161103" y="535940"/>
                  </a:lnTo>
                  <a:cubicBezTo>
                    <a:pt x="4161103" y="604520"/>
                    <a:pt x="4105223" y="660400"/>
                    <a:pt x="4036643" y="660400"/>
                  </a:cubicBezTo>
                  <a:close/>
                </a:path>
              </a:pathLst>
            </a:custGeom>
            <a:solidFill>
              <a:srgbClr val="263F6B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3090564" y="733644"/>
            <a:ext cx="12141609" cy="11089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71"/>
              </a:lnSpc>
            </a:pPr>
            <a:r>
              <a:rPr lang="en-US" sz="8236" b="1" i="1" spc="-485">
                <a:solidFill>
                  <a:srgbClr val="263F6B"/>
                </a:solidFill>
                <a:latin typeface="Montserrat Ultra-Bold Italics"/>
                <a:ea typeface="Montserrat Ultra-Bold Italics"/>
                <a:cs typeface="Montserrat Ultra-Bold Italics"/>
                <a:sym typeface="Montserrat Ultra-Bold Italics"/>
              </a:rPr>
              <a:t>TIMELINE DIAGRAM</a:t>
            </a:r>
          </a:p>
        </p:txBody>
      </p:sp>
      <p:sp>
        <p:nvSpPr>
          <p:cNvPr id="8" name="Freeform 8"/>
          <p:cNvSpPr/>
          <p:nvPr/>
        </p:nvSpPr>
        <p:spPr>
          <a:xfrm flipH="1">
            <a:off x="14236368" y="562194"/>
            <a:ext cx="837051" cy="1499604"/>
          </a:xfrm>
          <a:custGeom>
            <a:avLst/>
            <a:gdLst/>
            <a:ahLst/>
            <a:cxnLst/>
            <a:rect l="l" t="t" r="r" b="b"/>
            <a:pathLst>
              <a:path w="837051" h="1499604">
                <a:moveTo>
                  <a:pt x="837052" y="0"/>
                </a:moveTo>
                <a:lnTo>
                  <a:pt x="0" y="0"/>
                </a:lnTo>
                <a:lnTo>
                  <a:pt x="0" y="1499603"/>
                </a:lnTo>
                <a:lnTo>
                  <a:pt x="837052" y="1499603"/>
                </a:lnTo>
                <a:lnTo>
                  <a:pt x="83705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flipH="1">
            <a:off x="3184013" y="452584"/>
            <a:ext cx="837051" cy="1499604"/>
          </a:xfrm>
          <a:custGeom>
            <a:avLst/>
            <a:gdLst/>
            <a:ahLst/>
            <a:cxnLst/>
            <a:rect l="l" t="t" r="r" b="b"/>
            <a:pathLst>
              <a:path w="837051" h="1499604">
                <a:moveTo>
                  <a:pt x="837052" y="0"/>
                </a:moveTo>
                <a:lnTo>
                  <a:pt x="0" y="0"/>
                </a:lnTo>
                <a:lnTo>
                  <a:pt x="0" y="1499603"/>
                </a:lnTo>
                <a:lnTo>
                  <a:pt x="837052" y="1499603"/>
                </a:lnTo>
                <a:lnTo>
                  <a:pt x="83705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776200" y="3166547"/>
            <a:ext cx="17511800" cy="4733262"/>
          </a:xfrm>
          <a:custGeom>
            <a:avLst/>
            <a:gdLst/>
            <a:ahLst/>
            <a:cxnLst/>
            <a:rect l="l" t="t" r="r" b="b"/>
            <a:pathLst>
              <a:path w="17511800" h="4733262">
                <a:moveTo>
                  <a:pt x="0" y="0"/>
                </a:moveTo>
                <a:lnTo>
                  <a:pt x="17511800" y="0"/>
                </a:lnTo>
                <a:lnTo>
                  <a:pt x="17511800" y="4733262"/>
                </a:lnTo>
                <a:lnTo>
                  <a:pt x="0" y="47332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3F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1753206">
            <a:off x="-1183237" y="4465219"/>
            <a:ext cx="25783492" cy="9586163"/>
          </a:xfrm>
          <a:prstGeom prst="rect">
            <a:avLst/>
          </a:prstGeom>
          <a:solidFill>
            <a:srgbClr val="000000">
              <a:alpha val="6667"/>
            </a:srgbClr>
          </a:solidFill>
        </p:spPr>
      </p:sp>
      <p:sp>
        <p:nvSpPr>
          <p:cNvPr id="3" name="Freeform 3"/>
          <p:cNvSpPr/>
          <p:nvPr/>
        </p:nvSpPr>
        <p:spPr>
          <a:xfrm>
            <a:off x="1028700" y="1028700"/>
            <a:ext cx="1783058" cy="295015"/>
          </a:xfrm>
          <a:custGeom>
            <a:avLst/>
            <a:gdLst/>
            <a:ahLst/>
            <a:cxnLst/>
            <a:rect l="l" t="t" r="r" b="b"/>
            <a:pathLst>
              <a:path w="1783058" h="295015">
                <a:moveTo>
                  <a:pt x="0" y="0"/>
                </a:moveTo>
                <a:lnTo>
                  <a:pt x="1783058" y="0"/>
                </a:lnTo>
                <a:lnTo>
                  <a:pt x="1783058" y="295015"/>
                </a:lnTo>
                <a:lnTo>
                  <a:pt x="0" y="2950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5476242" y="8956802"/>
            <a:ext cx="1783058" cy="295015"/>
          </a:xfrm>
          <a:custGeom>
            <a:avLst/>
            <a:gdLst/>
            <a:ahLst/>
            <a:cxnLst/>
            <a:rect l="l" t="t" r="r" b="b"/>
            <a:pathLst>
              <a:path w="1783058" h="295015">
                <a:moveTo>
                  <a:pt x="0" y="0"/>
                </a:moveTo>
                <a:lnTo>
                  <a:pt x="1783058" y="0"/>
                </a:lnTo>
                <a:lnTo>
                  <a:pt x="1783058" y="295015"/>
                </a:lnTo>
                <a:lnTo>
                  <a:pt x="0" y="2950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7494137" y="698454"/>
            <a:ext cx="2556816" cy="2575547"/>
          </a:xfrm>
          <a:custGeom>
            <a:avLst/>
            <a:gdLst/>
            <a:ahLst/>
            <a:cxnLst/>
            <a:rect l="l" t="t" r="r" b="b"/>
            <a:pathLst>
              <a:path w="2556816" h="2575547">
                <a:moveTo>
                  <a:pt x="0" y="0"/>
                </a:moveTo>
                <a:lnTo>
                  <a:pt x="2556815" y="0"/>
                </a:lnTo>
                <a:lnTo>
                  <a:pt x="2556815" y="2575547"/>
                </a:lnTo>
                <a:lnTo>
                  <a:pt x="0" y="25755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979461" y="9578419"/>
            <a:ext cx="2556816" cy="2575547"/>
          </a:xfrm>
          <a:custGeom>
            <a:avLst/>
            <a:gdLst/>
            <a:ahLst/>
            <a:cxnLst/>
            <a:rect l="l" t="t" r="r" b="b"/>
            <a:pathLst>
              <a:path w="2556816" h="2575547">
                <a:moveTo>
                  <a:pt x="0" y="0"/>
                </a:moveTo>
                <a:lnTo>
                  <a:pt x="2556816" y="0"/>
                </a:lnTo>
                <a:lnTo>
                  <a:pt x="2556816" y="2575547"/>
                </a:lnTo>
                <a:lnTo>
                  <a:pt x="0" y="25755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AutoShape 7"/>
          <p:cNvSpPr/>
          <p:nvPr/>
        </p:nvSpPr>
        <p:spPr>
          <a:xfrm>
            <a:off x="1028700" y="8302951"/>
            <a:ext cx="16230600" cy="169519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8" name="AutoShape 8"/>
          <p:cNvSpPr/>
          <p:nvPr/>
        </p:nvSpPr>
        <p:spPr>
          <a:xfrm>
            <a:off x="1028700" y="1814529"/>
            <a:ext cx="16230600" cy="169519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9" name="TextBox 9"/>
          <p:cNvSpPr txBox="1"/>
          <p:nvPr/>
        </p:nvSpPr>
        <p:spPr>
          <a:xfrm>
            <a:off x="1028700" y="2926758"/>
            <a:ext cx="7727311" cy="39191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898"/>
              </a:lnSpc>
            </a:pPr>
            <a:r>
              <a:rPr lang="en-US" sz="16194" b="1" spc="-955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THANK YOU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2700000">
            <a:off x="-2646503" y="9043300"/>
            <a:ext cx="5293007" cy="2487400"/>
          </a:xfrm>
          <a:prstGeom prst="rect">
            <a:avLst/>
          </a:prstGeom>
          <a:solidFill>
            <a:srgbClr val="213559"/>
          </a:solidFill>
        </p:spPr>
      </p:sp>
      <p:sp>
        <p:nvSpPr>
          <p:cNvPr id="3" name="Freeform 3"/>
          <p:cNvSpPr/>
          <p:nvPr/>
        </p:nvSpPr>
        <p:spPr>
          <a:xfrm>
            <a:off x="6107315" y="1028700"/>
            <a:ext cx="7315200" cy="3857105"/>
          </a:xfrm>
          <a:custGeom>
            <a:avLst/>
            <a:gdLst/>
            <a:ahLst/>
            <a:cxnLst/>
            <a:rect l="l" t="t" r="r" b="b"/>
            <a:pathLst>
              <a:path w="7315200" h="3857105">
                <a:moveTo>
                  <a:pt x="0" y="0"/>
                </a:moveTo>
                <a:lnTo>
                  <a:pt x="7315200" y="0"/>
                </a:lnTo>
                <a:lnTo>
                  <a:pt x="7315200" y="3857105"/>
                </a:lnTo>
                <a:lnTo>
                  <a:pt x="0" y="38571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3218612" y="5580003"/>
            <a:ext cx="13618504" cy="12320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52"/>
              </a:lnSpc>
            </a:pPr>
            <a:r>
              <a:rPr lang="en-US" sz="9441" b="1" i="1" spc="-557">
                <a:solidFill>
                  <a:srgbClr val="263F6B"/>
                </a:solidFill>
                <a:latin typeface="Montserrat Ultra-Bold Italics"/>
                <a:ea typeface="Montserrat Ultra-Bold Italics"/>
                <a:cs typeface="Montserrat Ultra-Bold Italics"/>
                <a:sym typeface="Montserrat Ultra-Bold Italics"/>
              </a:rPr>
              <a:t>QUESTIONS 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1753206">
            <a:off x="-1113304" y="4354356"/>
            <a:ext cx="25783492" cy="9586163"/>
          </a:xfrm>
          <a:prstGeom prst="rect">
            <a:avLst/>
          </a:prstGeom>
          <a:solidFill>
            <a:srgbClr val="545454">
              <a:alpha val="4706"/>
            </a:srgbClr>
          </a:solidFill>
        </p:spPr>
      </p:sp>
      <p:sp>
        <p:nvSpPr>
          <p:cNvPr id="3" name="Freeform 3"/>
          <p:cNvSpPr/>
          <p:nvPr/>
        </p:nvSpPr>
        <p:spPr>
          <a:xfrm flipH="1">
            <a:off x="6305562" y="-995510"/>
            <a:ext cx="12278020" cy="12278020"/>
          </a:xfrm>
          <a:custGeom>
            <a:avLst/>
            <a:gdLst/>
            <a:ahLst/>
            <a:cxnLst/>
            <a:rect l="l" t="t" r="r" b="b"/>
            <a:pathLst>
              <a:path w="12278020" h="12278020">
                <a:moveTo>
                  <a:pt x="12278019" y="0"/>
                </a:moveTo>
                <a:lnTo>
                  <a:pt x="0" y="0"/>
                </a:lnTo>
                <a:lnTo>
                  <a:pt x="0" y="12278020"/>
                </a:lnTo>
                <a:lnTo>
                  <a:pt x="12278019" y="12278020"/>
                </a:lnTo>
                <a:lnTo>
                  <a:pt x="12278019" y="0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AutoShape 4"/>
          <p:cNvSpPr/>
          <p:nvPr/>
        </p:nvSpPr>
        <p:spPr>
          <a:xfrm>
            <a:off x="1028700" y="3703457"/>
            <a:ext cx="16230600" cy="6583543"/>
          </a:xfrm>
          <a:prstGeom prst="rect">
            <a:avLst/>
          </a:prstGeom>
          <a:solidFill>
            <a:srgbClr val="213559"/>
          </a:solidFill>
        </p:spPr>
      </p:sp>
      <p:grpSp>
        <p:nvGrpSpPr>
          <p:cNvPr id="5" name="Group 5"/>
          <p:cNvGrpSpPr/>
          <p:nvPr/>
        </p:nvGrpSpPr>
        <p:grpSpPr>
          <a:xfrm>
            <a:off x="9639230" y="-203728"/>
            <a:ext cx="8944351" cy="10694456"/>
            <a:chOff x="0" y="0"/>
            <a:chExt cx="8603361" cy="10286746"/>
          </a:xfrm>
        </p:grpSpPr>
        <p:sp>
          <p:nvSpPr>
            <p:cNvPr id="6" name="Freeform 6"/>
            <p:cNvSpPr/>
            <p:nvPr/>
          </p:nvSpPr>
          <p:spPr>
            <a:xfrm>
              <a:off x="-2794" y="-127"/>
              <a:ext cx="8606155" cy="10286873"/>
            </a:xfrm>
            <a:custGeom>
              <a:avLst/>
              <a:gdLst/>
              <a:ahLst/>
              <a:cxnLst/>
              <a:rect l="l" t="t" r="r" b="b"/>
              <a:pathLst>
                <a:path w="8606155" h="10286873">
                  <a:moveTo>
                    <a:pt x="8606155" y="10251440"/>
                  </a:moveTo>
                  <a:cubicBezTo>
                    <a:pt x="8606155" y="10284587"/>
                    <a:pt x="8595487" y="10286873"/>
                    <a:pt x="8567674" y="10286873"/>
                  </a:cubicBezTo>
                  <a:cubicBezTo>
                    <a:pt x="5713095" y="10286238"/>
                    <a:pt x="2858643" y="10286238"/>
                    <a:pt x="4064" y="10286238"/>
                  </a:cubicBezTo>
                  <a:cubicBezTo>
                    <a:pt x="0" y="10272395"/>
                    <a:pt x="6350" y="10259822"/>
                    <a:pt x="9271" y="10246995"/>
                  </a:cubicBezTo>
                  <a:cubicBezTo>
                    <a:pt x="134747" y="9685401"/>
                    <a:pt x="260350" y="9123934"/>
                    <a:pt x="386207" y="8562467"/>
                  </a:cubicBezTo>
                  <a:cubicBezTo>
                    <a:pt x="565658" y="7761986"/>
                    <a:pt x="745490" y="6961632"/>
                    <a:pt x="924814" y="6161151"/>
                  </a:cubicBezTo>
                  <a:cubicBezTo>
                    <a:pt x="1146302" y="5172583"/>
                    <a:pt x="1367282" y="4184015"/>
                    <a:pt x="1588643" y="3195574"/>
                  </a:cubicBezTo>
                  <a:cubicBezTo>
                    <a:pt x="1813560" y="2191385"/>
                    <a:pt x="2038604" y="1187323"/>
                    <a:pt x="2264156" y="183261"/>
                  </a:cubicBezTo>
                  <a:cubicBezTo>
                    <a:pt x="2277872" y="122174"/>
                    <a:pt x="2286635" y="59690"/>
                    <a:pt x="2308860" y="635"/>
                  </a:cubicBezTo>
                  <a:cubicBezTo>
                    <a:pt x="4395216" y="635"/>
                    <a:pt x="6481572" y="635"/>
                    <a:pt x="8567928" y="0"/>
                  </a:cubicBezTo>
                  <a:cubicBezTo>
                    <a:pt x="8596249" y="0"/>
                    <a:pt x="8605901" y="3429"/>
                    <a:pt x="8605901" y="35814"/>
                  </a:cubicBezTo>
                  <a:cubicBezTo>
                    <a:pt x="8605139" y="3441065"/>
                    <a:pt x="8605139" y="6846316"/>
                    <a:pt x="8606155" y="10251440"/>
                  </a:cubicBezTo>
                  <a:close/>
                </a:path>
              </a:pathLst>
            </a:custGeom>
            <a:blipFill>
              <a:blip r:embed="rId4"/>
              <a:stretch>
                <a:fillRect l="-28801" r="-50549"/>
              </a:stretch>
            </a:blipFill>
          </p:spPr>
        </p:sp>
      </p:grpSp>
      <p:sp>
        <p:nvSpPr>
          <p:cNvPr id="7" name="TextBox 7"/>
          <p:cNvSpPr txBox="1"/>
          <p:nvPr/>
        </p:nvSpPr>
        <p:spPr>
          <a:xfrm>
            <a:off x="1028700" y="1200150"/>
            <a:ext cx="5935366" cy="20970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71"/>
              </a:lnSpc>
            </a:pPr>
            <a:r>
              <a:rPr lang="en-US" sz="8236" b="1" i="1" spc="-485">
                <a:solidFill>
                  <a:srgbClr val="263F6B"/>
                </a:solidFill>
                <a:latin typeface="Montserrat Ultra-Bold Italics"/>
                <a:ea typeface="Montserrat Ultra-Bold Italics"/>
                <a:cs typeface="Montserrat Ultra-Bold Italics"/>
                <a:sym typeface="Montserrat Ultra-Bold Italics"/>
              </a:rPr>
              <a:t>TABLE OF CONTENTS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083557" y="3932941"/>
            <a:ext cx="7555674" cy="55530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 algn="l">
              <a:lnSpc>
                <a:spcPts val="5624"/>
              </a:lnSpc>
              <a:buFont typeface="Arial"/>
              <a:buChar char="•"/>
            </a:pPr>
            <a:r>
              <a:rPr lang="en-US" sz="2499" spc="4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Problem Statement</a:t>
            </a:r>
          </a:p>
          <a:p>
            <a:pPr marL="539749" lvl="1" indent="-269875" algn="l">
              <a:lnSpc>
                <a:spcPts val="5624"/>
              </a:lnSpc>
              <a:buFont typeface="Arial"/>
              <a:buChar char="•"/>
            </a:pPr>
            <a:r>
              <a:rPr lang="en-US" sz="2499" spc="4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System Modelling and Beamforming</a:t>
            </a:r>
          </a:p>
          <a:p>
            <a:pPr marL="539749" lvl="1" indent="-269875" algn="l">
              <a:lnSpc>
                <a:spcPts val="5624"/>
              </a:lnSpc>
              <a:buFont typeface="Arial"/>
              <a:buChar char="•"/>
            </a:pPr>
            <a:r>
              <a:rPr lang="en-US" sz="2499" spc="4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Problem definition</a:t>
            </a:r>
          </a:p>
          <a:p>
            <a:pPr marL="539749" lvl="1" indent="-269875" algn="l">
              <a:lnSpc>
                <a:spcPts val="5624"/>
              </a:lnSpc>
              <a:buFont typeface="Arial"/>
              <a:buChar char="•"/>
            </a:pPr>
            <a:r>
              <a:rPr lang="en-US" sz="2499" spc="4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K-means</a:t>
            </a:r>
          </a:p>
          <a:p>
            <a:pPr marL="539749" lvl="1" indent="-269875" algn="l">
              <a:lnSpc>
                <a:spcPts val="5624"/>
              </a:lnSpc>
              <a:buFont typeface="Arial"/>
              <a:buChar char="•"/>
            </a:pPr>
            <a:r>
              <a:rPr lang="en-US" sz="2499" spc="4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DBSCAN</a:t>
            </a:r>
          </a:p>
          <a:p>
            <a:pPr marL="539749" lvl="1" indent="-269875" algn="l">
              <a:lnSpc>
                <a:spcPts val="5624"/>
              </a:lnSpc>
              <a:buFont typeface="Arial"/>
              <a:buChar char="•"/>
            </a:pPr>
            <a:r>
              <a:rPr lang="en-US" sz="2499" spc="4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AHC</a:t>
            </a:r>
          </a:p>
          <a:p>
            <a:pPr marL="539749" lvl="1" indent="-269875" algn="l">
              <a:lnSpc>
                <a:spcPts val="5624"/>
              </a:lnSpc>
              <a:buFont typeface="Arial"/>
              <a:buChar char="•"/>
            </a:pPr>
            <a:r>
              <a:rPr lang="en-US" sz="2499" spc="4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Results obtained</a:t>
            </a:r>
          </a:p>
          <a:p>
            <a:pPr marL="539749" lvl="1" indent="-269875" algn="l">
              <a:lnSpc>
                <a:spcPts val="5624"/>
              </a:lnSpc>
              <a:buFont typeface="Arial"/>
              <a:buChar char="•"/>
            </a:pPr>
            <a:r>
              <a:rPr lang="en-US" sz="2499" spc="4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Timeline Diagram</a:t>
            </a:r>
          </a:p>
        </p:txBody>
      </p:sp>
      <p:sp>
        <p:nvSpPr>
          <p:cNvPr id="9" name="Freeform 9"/>
          <p:cNvSpPr/>
          <p:nvPr/>
        </p:nvSpPr>
        <p:spPr>
          <a:xfrm>
            <a:off x="15476242" y="8956802"/>
            <a:ext cx="1783058" cy="295015"/>
          </a:xfrm>
          <a:custGeom>
            <a:avLst/>
            <a:gdLst/>
            <a:ahLst/>
            <a:cxnLst/>
            <a:rect l="l" t="t" r="r" b="b"/>
            <a:pathLst>
              <a:path w="1783058" h="295015">
                <a:moveTo>
                  <a:pt x="0" y="0"/>
                </a:moveTo>
                <a:lnTo>
                  <a:pt x="1783058" y="0"/>
                </a:lnTo>
                <a:lnTo>
                  <a:pt x="1783058" y="295015"/>
                </a:lnTo>
                <a:lnTo>
                  <a:pt x="0" y="29501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1753206">
            <a:off x="-1094254" y="4354356"/>
            <a:ext cx="25783492" cy="9586163"/>
          </a:xfrm>
          <a:prstGeom prst="rect">
            <a:avLst/>
          </a:prstGeom>
          <a:solidFill>
            <a:srgbClr val="545454">
              <a:alpha val="4706"/>
            </a:srgbClr>
          </a:solidFill>
        </p:spPr>
      </p:sp>
      <p:sp>
        <p:nvSpPr>
          <p:cNvPr id="3" name="AutoShape 3"/>
          <p:cNvSpPr/>
          <p:nvPr/>
        </p:nvSpPr>
        <p:spPr>
          <a:xfrm rot="2700000">
            <a:off x="-2646503" y="9043300"/>
            <a:ext cx="5293007" cy="2487400"/>
          </a:xfrm>
          <a:prstGeom prst="rect">
            <a:avLst/>
          </a:prstGeom>
          <a:solidFill>
            <a:srgbClr val="213559"/>
          </a:solidFill>
        </p:spPr>
      </p:sp>
      <p:grpSp>
        <p:nvGrpSpPr>
          <p:cNvPr id="4" name="Group 4"/>
          <p:cNvGrpSpPr/>
          <p:nvPr/>
        </p:nvGrpSpPr>
        <p:grpSpPr>
          <a:xfrm>
            <a:off x="-3456842" y="547440"/>
            <a:ext cx="6207631" cy="1309890"/>
            <a:chOff x="0" y="0"/>
            <a:chExt cx="3129667" cy="6604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129667" cy="660400"/>
            </a:xfrm>
            <a:custGeom>
              <a:avLst/>
              <a:gdLst/>
              <a:ahLst/>
              <a:cxnLst/>
              <a:rect l="l" t="t" r="r" b="b"/>
              <a:pathLst>
                <a:path w="3129667" h="660400">
                  <a:moveTo>
                    <a:pt x="3005207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005207" y="0"/>
                  </a:lnTo>
                  <a:cubicBezTo>
                    <a:pt x="3073787" y="0"/>
                    <a:pt x="3129667" y="55880"/>
                    <a:pt x="3129667" y="124460"/>
                  </a:cubicBezTo>
                  <a:lnTo>
                    <a:pt x="3129667" y="535940"/>
                  </a:lnTo>
                  <a:cubicBezTo>
                    <a:pt x="3129667" y="604520"/>
                    <a:pt x="3073787" y="660400"/>
                    <a:pt x="3005207" y="660400"/>
                  </a:cubicBezTo>
                  <a:close/>
                </a:path>
              </a:pathLst>
            </a:custGeom>
            <a:solidFill>
              <a:srgbClr val="263F6B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4939426" y="547440"/>
            <a:ext cx="6806845" cy="1309890"/>
            <a:chOff x="0" y="0"/>
            <a:chExt cx="3431769" cy="6604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431770" cy="660400"/>
            </a:xfrm>
            <a:custGeom>
              <a:avLst/>
              <a:gdLst/>
              <a:ahLst/>
              <a:cxnLst/>
              <a:rect l="l" t="t" r="r" b="b"/>
              <a:pathLst>
                <a:path w="3431770" h="660400">
                  <a:moveTo>
                    <a:pt x="3307309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307310" y="0"/>
                  </a:lnTo>
                  <a:cubicBezTo>
                    <a:pt x="3375890" y="0"/>
                    <a:pt x="3431770" y="55880"/>
                    <a:pt x="3431770" y="124460"/>
                  </a:cubicBezTo>
                  <a:lnTo>
                    <a:pt x="3431770" y="535940"/>
                  </a:lnTo>
                  <a:cubicBezTo>
                    <a:pt x="3431770" y="604520"/>
                    <a:pt x="3375890" y="660400"/>
                    <a:pt x="3307310" y="660400"/>
                  </a:cubicBezTo>
                  <a:close/>
                </a:path>
              </a:pathLst>
            </a:custGeom>
            <a:solidFill>
              <a:srgbClr val="263F6B"/>
            </a:solidFill>
          </p:spPr>
        </p:sp>
      </p:grpSp>
      <p:sp>
        <p:nvSpPr>
          <p:cNvPr id="8" name="Freeform 8"/>
          <p:cNvSpPr/>
          <p:nvPr/>
        </p:nvSpPr>
        <p:spPr>
          <a:xfrm>
            <a:off x="15132543" y="0"/>
            <a:ext cx="3032554" cy="3106329"/>
          </a:xfrm>
          <a:custGeom>
            <a:avLst/>
            <a:gdLst/>
            <a:ahLst/>
            <a:cxnLst/>
            <a:rect l="l" t="t" r="r" b="b"/>
            <a:pathLst>
              <a:path w="3032554" h="3106329">
                <a:moveTo>
                  <a:pt x="0" y="0"/>
                </a:moveTo>
                <a:lnTo>
                  <a:pt x="3032554" y="0"/>
                </a:lnTo>
                <a:lnTo>
                  <a:pt x="3032554" y="3106329"/>
                </a:lnTo>
                <a:lnTo>
                  <a:pt x="0" y="310632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483108" y="7374242"/>
            <a:ext cx="3824986" cy="412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spc="4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Keep it or delete it!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233057" y="7374242"/>
            <a:ext cx="3821886" cy="412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spc="4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Same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750789" y="575501"/>
            <a:ext cx="12188637" cy="10778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71"/>
              </a:lnSpc>
            </a:pPr>
            <a:r>
              <a:rPr lang="en-US" sz="8236" b="1" i="1" spc="-485">
                <a:solidFill>
                  <a:srgbClr val="263F6B"/>
                </a:solidFill>
                <a:latin typeface="Montserrat Ultra-Bold Italics"/>
                <a:ea typeface="Montserrat Ultra-Bold Italics"/>
                <a:cs typeface="Montserrat Ultra-Bold Italics"/>
                <a:sym typeface="Montserrat Ultra-Bold Italics"/>
              </a:rPr>
              <a:t>PROBLEM STATEMENT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28135" y="3058704"/>
            <a:ext cx="17631731" cy="56940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80"/>
              </a:lnSpc>
            </a:pPr>
            <a:r>
              <a:rPr lang="en-US" sz="2700" b="1">
                <a:solidFill>
                  <a:srgbClr val="000000"/>
                </a:solidFill>
                <a:latin typeface="Shantell Sans Bold"/>
                <a:ea typeface="Shantell Sans Bold"/>
                <a:cs typeface="Shantell Sans Bold"/>
                <a:sym typeface="Shantell Sans Bold"/>
              </a:rPr>
              <a:t>6G Communication Need:</a:t>
            </a:r>
          </a:p>
          <a:p>
            <a:pPr marL="582933" lvl="1" indent="-291467" algn="l">
              <a:lnSpc>
                <a:spcPts val="3780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Shantell Sans"/>
                <a:ea typeface="Shantell Sans"/>
                <a:cs typeface="Shantell Sans"/>
                <a:sym typeface="Shantell Sans"/>
              </a:rPr>
              <a:t>5G networks cannot meet future demands (ultra-high throughput, massive connectivity, ultra-low latency).</a:t>
            </a:r>
          </a:p>
          <a:p>
            <a:pPr algn="l">
              <a:lnSpc>
                <a:spcPts val="3780"/>
              </a:lnSpc>
            </a:pPr>
            <a:endParaRPr lang="en-US" sz="2700">
              <a:solidFill>
                <a:srgbClr val="000000"/>
              </a:solidFill>
              <a:latin typeface="Shantell Sans"/>
              <a:ea typeface="Shantell Sans"/>
              <a:cs typeface="Shantell Sans"/>
              <a:sym typeface="Shantell Sans"/>
            </a:endParaRPr>
          </a:p>
          <a:p>
            <a:pPr algn="l">
              <a:lnSpc>
                <a:spcPts val="3780"/>
              </a:lnSpc>
            </a:pPr>
            <a:r>
              <a:rPr lang="en-US" sz="2700" b="1">
                <a:solidFill>
                  <a:srgbClr val="000000"/>
                </a:solidFill>
                <a:latin typeface="Shantell Sans Bold"/>
                <a:ea typeface="Shantell Sans Bold"/>
                <a:cs typeface="Shantell Sans Bold"/>
                <a:sym typeface="Shantell Sans Bold"/>
              </a:rPr>
              <a:t>THz-NOMA as a Solution:</a:t>
            </a:r>
          </a:p>
          <a:p>
            <a:pPr marL="582933" lvl="1" indent="-291467" algn="l">
              <a:lnSpc>
                <a:spcPts val="3780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Shantell Sans"/>
                <a:ea typeface="Shantell Sans"/>
                <a:cs typeface="Shantell Sans"/>
                <a:sym typeface="Shantell Sans"/>
              </a:rPr>
              <a:t>Terahertz (</a:t>
            </a:r>
            <a:r>
              <a:rPr lang="en-US" sz="2700" b="1">
                <a:solidFill>
                  <a:srgbClr val="000000"/>
                </a:solidFill>
                <a:latin typeface="Shantell Sans Bold"/>
                <a:ea typeface="Shantell Sans Bold"/>
                <a:cs typeface="Shantell Sans Bold"/>
                <a:sym typeface="Shantell Sans Bold"/>
              </a:rPr>
              <a:t>THz</a:t>
            </a:r>
            <a:r>
              <a:rPr lang="en-US" sz="2700">
                <a:solidFill>
                  <a:srgbClr val="000000"/>
                </a:solidFill>
                <a:latin typeface="Shantell Sans"/>
                <a:ea typeface="Shantell Sans"/>
                <a:cs typeface="Shantell Sans"/>
                <a:sym typeface="Shantell Sans"/>
              </a:rPr>
              <a:t>) spectrum offers ultra high bandwidth for communication.</a:t>
            </a:r>
          </a:p>
          <a:p>
            <a:pPr marL="582933" lvl="1" indent="-291467" algn="l">
              <a:lnSpc>
                <a:spcPts val="3780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Shantell Sans"/>
                <a:ea typeface="Shantell Sans"/>
                <a:cs typeface="Shantell Sans"/>
                <a:sym typeface="Shantell Sans"/>
              </a:rPr>
              <a:t>Non-Orthogonal Multiple Access (</a:t>
            </a:r>
            <a:r>
              <a:rPr lang="en-US" sz="2700" b="1">
                <a:solidFill>
                  <a:srgbClr val="000000"/>
                </a:solidFill>
                <a:latin typeface="Shantell Sans Bold"/>
                <a:ea typeface="Shantell Sans Bold"/>
                <a:cs typeface="Shantell Sans Bold"/>
                <a:sym typeface="Shantell Sans Bold"/>
              </a:rPr>
              <a:t>NOMA</a:t>
            </a:r>
            <a:r>
              <a:rPr lang="en-US" sz="2700">
                <a:solidFill>
                  <a:srgbClr val="000000"/>
                </a:solidFill>
                <a:latin typeface="Shantell Sans"/>
                <a:ea typeface="Shantell Sans"/>
                <a:cs typeface="Shantell Sans"/>
                <a:sym typeface="Shantell Sans"/>
              </a:rPr>
              <a:t>) enhances spectral efficiency by allowing multiple users to share bandwidth.</a:t>
            </a:r>
          </a:p>
          <a:p>
            <a:pPr algn="l">
              <a:lnSpc>
                <a:spcPts val="3780"/>
              </a:lnSpc>
            </a:pPr>
            <a:endParaRPr lang="en-US" sz="2700">
              <a:solidFill>
                <a:srgbClr val="000000"/>
              </a:solidFill>
              <a:latin typeface="Shantell Sans"/>
              <a:ea typeface="Shantell Sans"/>
              <a:cs typeface="Shantell Sans"/>
              <a:sym typeface="Shantell Sans"/>
            </a:endParaRPr>
          </a:p>
          <a:p>
            <a:pPr algn="l">
              <a:lnSpc>
                <a:spcPts val="3780"/>
              </a:lnSpc>
            </a:pPr>
            <a:r>
              <a:rPr lang="en-US" sz="2700" b="1">
                <a:solidFill>
                  <a:srgbClr val="000000"/>
                </a:solidFill>
                <a:latin typeface="Shantell Sans Bold"/>
                <a:ea typeface="Shantell Sans Bold"/>
                <a:cs typeface="Shantell Sans Bold"/>
                <a:sym typeface="Shantell Sans Bold"/>
              </a:rPr>
              <a:t>Key Challenge:</a:t>
            </a:r>
          </a:p>
          <a:p>
            <a:pPr marL="582933" lvl="1" indent="-291467" algn="l">
              <a:lnSpc>
                <a:spcPts val="3780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Shantell Sans"/>
                <a:ea typeface="Shantell Sans"/>
                <a:cs typeface="Shantell Sans"/>
                <a:sym typeface="Shantell Sans"/>
              </a:rPr>
              <a:t>Efficient user clustering in THz-NOMA networks </a:t>
            </a:r>
            <a:r>
              <a:rPr lang="en-US" sz="2700" b="1">
                <a:solidFill>
                  <a:srgbClr val="000000"/>
                </a:solidFill>
                <a:latin typeface="Shantell Sans Bold"/>
                <a:ea typeface="Shantell Sans Bold"/>
                <a:cs typeface="Shantell Sans Bold"/>
                <a:sym typeface="Shantell Sans Bold"/>
              </a:rPr>
              <a:t>without </a:t>
            </a:r>
            <a:r>
              <a:rPr lang="en-US" sz="2700">
                <a:solidFill>
                  <a:srgbClr val="000000"/>
                </a:solidFill>
                <a:latin typeface="Shantell Sans"/>
                <a:ea typeface="Shantell Sans"/>
                <a:cs typeface="Shantell Sans"/>
                <a:sym typeface="Shantell Sans"/>
              </a:rPr>
              <a:t>predefined cluster numbers.</a:t>
            </a:r>
          </a:p>
          <a:p>
            <a:pPr algn="l">
              <a:lnSpc>
                <a:spcPts val="3780"/>
              </a:lnSpc>
            </a:pPr>
            <a:endParaRPr lang="en-US" sz="2700">
              <a:solidFill>
                <a:srgbClr val="000000"/>
              </a:solidFill>
              <a:latin typeface="Shantell Sans"/>
              <a:ea typeface="Shantell Sans"/>
              <a:cs typeface="Shantell Sans"/>
              <a:sym typeface="Shantell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2700000">
            <a:off x="-2646503" y="9043300"/>
            <a:ext cx="5293007" cy="2487400"/>
          </a:xfrm>
          <a:prstGeom prst="rect">
            <a:avLst/>
          </a:prstGeom>
          <a:solidFill>
            <a:srgbClr val="213559"/>
          </a:solidFill>
        </p:spPr>
      </p:sp>
      <p:grpSp>
        <p:nvGrpSpPr>
          <p:cNvPr id="3" name="Group 3"/>
          <p:cNvGrpSpPr/>
          <p:nvPr/>
        </p:nvGrpSpPr>
        <p:grpSpPr>
          <a:xfrm>
            <a:off x="-3103816" y="547440"/>
            <a:ext cx="6207631" cy="1309890"/>
            <a:chOff x="0" y="0"/>
            <a:chExt cx="3129667" cy="6604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129667" cy="660400"/>
            </a:xfrm>
            <a:custGeom>
              <a:avLst/>
              <a:gdLst/>
              <a:ahLst/>
              <a:cxnLst/>
              <a:rect l="l" t="t" r="r" b="b"/>
              <a:pathLst>
                <a:path w="3129667" h="660400">
                  <a:moveTo>
                    <a:pt x="3005207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005207" y="0"/>
                  </a:lnTo>
                  <a:cubicBezTo>
                    <a:pt x="3073787" y="0"/>
                    <a:pt x="3129667" y="55880"/>
                    <a:pt x="3129667" y="124460"/>
                  </a:cubicBezTo>
                  <a:lnTo>
                    <a:pt x="3129667" y="535940"/>
                  </a:lnTo>
                  <a:cubicBezTo>
                    <a:pt x="3129667" y="604520"/>
                    <a:pt x="3073787" y="660400"/>
                    <a:pt x="3005207" y="660400"/>
                  </a:cubicBezTo>
                  <a:close/>
                </a:path>
              </a:pathLst>
            </a:custGeom>
            <a:solidFill>
              <a:srgbClr val="263F6B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14939426" y="547440"/>
            <a:ext cx="6806845" cy="1309890"/>
            <a:chOff x="0" y="0"/>
            <a:chExt cx="3431769" cy="6604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431770" cy="660400"/>
            </a:xfrm>
            <a:custGeom>
              <a:avLst/>
              <a:gdLst/>
              <a:ahLst/>
              <a:cxnLst/>
              <a:rect l="l" t="t" r="r" b="b"/>
              <a:pathLst>
                <a:path w="3431770" h="660400">
                  <a:moveTo>
                    <a:pt x="3307309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307310" y="0"/>
                  </a:lnTo>
                  <a:cubicBezTo>
                    <a:pt x="3375890" y="0"/>
                    <a:pt x="3431770" y="55880"/>
                    <a:pt x="3431770" y="124460"/>
                  </a:cubicBezTo>
                  <a:lnTo>
                    <a:pt x="3431770" y="535940"/>
                  </a:lnTo>
                  <a:cubicBezTo>
                    <a:pt x="3431770" y="604520"/>
                    <a:pt x="3375890" y="660400"/>
                    <a:pt x="3307310" y="660400"/>
                  </a:cubicBezTo>
                  <a:close/>
                </a:path>
              </a:pathLst>
            </a:custGeom>
            <a:solidFill>
              <a:srgbClr val="263F6B"/>
            </a:solidFill>
          </p:spPr>
        </p:sp>
      </p:grpSp>
      <p:sp>
        <p:nvSpPr>
          <p:cNvPr id="7" name="Freeform 7"/>
          <p:cNvSpPr/>
          <p:nvPr/>
        </p:nvSpPr>
        <p:spPr>
          <a:xfrm>
            <a:off x="0" y="1905675"/>
            <a:ext cx="4199295" cy="2468578"/>
          </a:xfrm>
          <a:custGeom>
            <a:avLst/>
            <a:gdLst/>
            <a:ahLst/>
            <a:cxnLst/>
            <a:rect l="l" t="t" r="r" b="b"/>
            <a:pathLst>
              <a:path w="4199295" h="2468578">
                <a:moveTo>
                  <a:pt x="0" y="0"/>
                </a:moveTo>
                <a:lnTo>
                  <a:pt x="4199295" y="0"/>
                </a:lnTo>
                <a:lnTo>
                  <a:pt x="4199295" y="2468577"/>
                </a:lnTo>
                <a:lnTo>
                  <a:pt x="0" y="24685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400086">
            <a:off x="1737604" y="6002762"/>
            <a:ext cx="1711176" cy="517631"/>
          </a:xfrm>
          <a:custGeom>
            <a:avLst/>
            <a:gdLst/>
            <a:ahLst/>
            <a:cxnLst/>
            <a:rect l="l" t="t" r="r" b="b"/>
            <a:pathLst>
              <a:path w="1711176" h="517631">
                <a:moveTo>
                  <a:pt x="0" y="0"/>
                </a:moveTo>
                <a:lnTo>
                  <a:pt x="1711176" y="0"/>
                </a:lnTo>
                <a:lnTo>
                  <a:pt x="1711176" y="517631"/>
                </a:lnTo>
                <a:lnTo>
                  <a:pt x="0" y="5176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2485845">
            <a:off x="1380943" y="7321176"/>
            <a:ext cx="1711176" cy="517631"/>
          </a:xfrm>
          <a:custGeom>
            <a:avLst/>
            <a:gdLst/>
            <a:ahLst/>
            <a:cxnLst/>
            <a:rect l="l" t="t" r="r" b="b"/>
            <a:pathLst>
              <a:path w="1711176" h="517631">
                <a:moveTo>
                  <a:pt x="0" y="0"/>
                </a:moveTo>
                <a:lnTo>
                  <a:pt x="1711176" y="0"/>
                </a:lnTo>
                <a:lnTo>
                  <a:pt x="1711176" y="517631"/>
                </a:lnTo>
                <a:lnTo>
                  <a:pt x="0" y="5176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-5400000">
            <a:off x="-576715" y="6620495"/>
            <a:ext cx="3115791" cy="885212"/>
          </a:xfrm>
          <a:custGeom>
            <a:avLst/>
            <a:gdLst/>
            <a:ahLst/>
            <a:cxnLst/>
            <a:rect l="l" t="t" r="r" b="b"/>
            <a:pathLst>
              <a:path w="3115791" h="885212">
                <a:moveTo>
                  <a:pt x="0" y="0"/>
                </a:moveTo>
                <a:lnTo>
                  <a:pt x="3115791" y="0"/>
                </a:lnTo>
                <a:lnTo>
                  <a:pt x="3115791" y="885213"/>
                </a:lnTo>
                <a:lnTo>
                  <a:pt x="0" y="88521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7363704" y="4651475"/>
            <a:ext cx="5197822" cy="1250490"/>
          </a:xfrm>
          <a:custGeom>
            <a:avLst/>
            <a:gdLst/>
            <a:ahLst/>
            <a:cxnLst/>
            <a:rect l="l" t="t" r="r" b="b"/>
            <a:pathLst>
              <a:path w="5197822" h="1250490">
                <a:moveTo>
                  <a:pt x="0" y="0"/>
                </a:moveTo>
                <a:lnTo>
                  <a:pt x="5197821" y="0"/>
                </a:lnTo>
                <a:lnTo>
                  <a:pt x="5197821" y="1250490"/>
                </a:lnTo>
                <a:lnTo>
                  <a:pt x="0" y="125049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-5400000">
            <a:off x="11071513" y="4622540"/>
            <a:ext cx="343382" cy="2390633"/>
          </a:xfrm>
          <a:custGeom>
            <a:avLst/>
            <a:gdLst/>
            <a:ahLst/>
            <a:cxnLst/>
            <a:rect l="l" t="t" r="r" b="b"/>
            <a:pathLst>
              <a:path w="343382" h="2390633">
                <a:moveTo>
                  <a:pt x="0" y="0"/>
                </a:moveTo>
                <a:lnTo>
                  <a:pt x="343382" y="0"/>
                </a:lnTo>
                <a:lnTo>
                  <a:pt x="343382" y="2390632"/>
                </a:lnTo>
                <a:lnTo>
                  <a:pt x="0" y="239063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7516205" y="6527037"/>
            <a:ext cx="5063365" cy="1154803"/>
          </a:xfrm>
          <a:custGeom>
            <a:avLst/>
            <a:gdLst/>
            <a:ahLst/>
            <a:cxnLst/>
            <a:rect l="l" t="t" r="r" b="b"/>
            <a:pathLst>
              <a:path w="5063365" h="1154803">
                <a:moveTo>
                  <a:pt x="0" y="0"/>
                </a:moveTo>
                <a:lnTo>
                  <a:pt x="5063365" y="0"/>
                </a:lnTo>
                <a:lnTo>
                  <a:pt x="5063365" y="1154802"/>
                </a:lnTo>
                <a:lnTo>
                  <a:pt x="0" y="115480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2750789" y="838607"/>
            <a:ext cx="12188637" cy="8609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71"/>
              </a:lnSpc>
            </a:pPr>
            <a:r>
              <a:rPr lang="en-US" sz="6399" b="1" i="1" spc="-377">
                <a:solidFill>
                  <a:srgbClr val="263F6B"/>
                </a:solidFill>
                <a:latin typeface="Montserrat Ultra-Bold Italics"/>
                <a:ea typeface="Montserrat Ultra-Bold Italics"/>
                <a:cs typeface="Montserrat Ultra-Bold Italics"/>
                <a:sym typeface="Montserrat Ultra-Bold Italics"/>
              </a:rPr>
              <a:t>THz-NOMA System Model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624086" y="6394826"/>
            <a:ext cx="1543670" cy="398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26"/>
              </a:lnSpc>
              <a:spcBef>
                <a:spcPct val="0"/>
              </a:spcBef>
            </a:pPr>
            <a:r>
              <a:rPr lang="en-US" sz="2304" spc="46">
                <a:solidFill>
                  <a:srgbClr val="000000"/>
                </a:solidFill>
                <a:latin typeface="Shantell Sans"/>
                <a:ea typeface="Shantell Sans"/>
                <a:cs typeface="Shantell Sans"/>
                <a:sym typeface="Shantell Sans"/>
              </a:rPr>
              <a:t>P. User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100390" y="8052295"/>
            <a:ext cx="1478939" cy="398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26"/>
              </a:lnSpc>
              <a:spcBef>
                <a:spcPct val="0"/>
              </a:spcBef>
            </a:pPr>
            <a:r>
              <a:rPr lang="en-US" sz="2304" spc="46">
                <a:solidFill>
                  <a:srgbClr val="000000"/>
                </a:solidFill>
                <a:latin typeface="Shantell Sans"/>
                <a:ea typeface="Shantell Sans"/>
                <a:cs typeface="Shantell Sans"/>
                <a:sym typeface="Shantell Sans"/>
              </a:rPr>
              <a:t>S. User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174383" y="5681999"/>
            <a:ext cx="418809" cy="398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26"/>
              </a:lnSpc>
              <a:spcBef>
                <a:spcPct val="0"/>
              </a:spcBef>
            </a:pPr>
            <a:r>
              <a:rPr lang="en-US" sz="2304" spc="46">
                <a:solidFill>
                  <a:srgbClr val="000000"/>
                </a:solidFill>
                <a:latin typeface="Shantell Sans"/>
                <a:ea typeface="Shantell Sans"/>
                <a:cs typeface="Shantell Sans"/>
                <a:sym typeface="Shantell Sans"/>
              </a:rPr>
              <a:t>h1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174383" y="7107856"/>
            <a:ext cx="637426" cy="398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26"/>
              </a:lnSpc>
              <a:spcBef>
                <a:spcPct val="0"/>
              </a:spcBef>
            </a:pPr>
            <a:r>
              <a:rPr lang="en-US" sz="2304" spc="46">
                <a:solidFill>
                  <a:srgbClr val="000000"/>
                </a:solidFill>
                <a:latin typeface="Shantell Sans"/>
                <a:ea typeface="Shantell Sans"/>
                <a:cs typeface="Shantell Sans"/>
                <a:sym typeface="Shantell Sans"/>
              </a:rPr>
              <a:t>h2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51951" y="5178236"/>
            <a:ext cx="1543670" cy="398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26"/>
              </a:lnSpc>
              <a:spcBef>
                <a:spcPct val="0"/>
              </a:spcBef>
            </a:pPr>
            <a:r>
              <a:rPr lang="en-US" sz="2304" spc="46">
                <a:solidFill>
                  <a:srgbClr val="000000"/>
                </a:solidFill>
                <a:latin typeface="Shantell Sans"/>
                <a:ea typeface="Shantell Sans"/>
                <a:cs typeface="Shantell Sans"/>
                <a:sym typeface="Shantell Sans"/>
              </a:rPr>
              <a:t>B.S.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4387206" y="3236645"/>
            <a:ext cx="10390344" cy="8083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7571" lvl="1" indent="-248786" algn="l">
              <a:lnSpc>
                <a:spcPts val="3226"/>
              </a:lnSpc>
              <a:buFont typeface="Arial"/>
              <a:buChar char="•"/>
            </a:pPr>
            <a:r>
              <a:rPr lang="en-US" sz="2304" spc="46">
                <a:solidFill>
                  <a:srgbClr val="000000"/>
                </a:solidFill>
                <a:latin typeface="Shantell Sans"/>
                <a:ea typeface="Shantell Sans"/>
                <a:cs typeface="Shantell Sans"/>
                <a:sym typeface="Shantell Sans"/>
              </a:rPr>
              <a:t>Primary User: Higher priority users with stronger channel.</a:t>
            </a:r>
          </a:p>
          <a:p>
            <a:pPr marL="497571" lvl="1" indent="-248786" algn="l">
              <a:lnSpc>
                <a:spcPts val="3226"/>
              </a:lnSpc>
              <a:buFont typeface="Arial"/>
              <a:buChar char="•"/>
            </a:pPr>
            <a:r>
              <a:rPr lang="en-US" sz="2304" spc="46">
                <a:solidFill>
                  <a:srgbClr val="000000"/>
                </a:solidFill>
                <a:latin typeface="Shantell Sans"/>
                <a:ea typeface="Shantell Sans"/>
                <a:cs typeface="Shantell Sans"/>
                <a:sym typeface="Shantell Sans"/>
              </a:rPr>
              <a:t>Secondary User: Lower priority users with weaker channel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3457773" y="5353776"/>
            <a:ext cx="1543670" cy="8083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26"/>
              </a:lnSpc>
            </a:pPr>
            <a:r>
              <a:rPr lang="en-US" sz="2304" spc="46">
                <a:solidFill>
                  <a:srgbClr val="000000"/>
                </a:solidFill>
                <a:latin typeface="Shantell Sans"/>
                <a:ea typeface="Shantell Sans"/>
                <a:cs typeface="Shantell Sans"/>
                <a:sym typeface="Shantell Sans"/>
              </a:rPr>
              <a:t>h1 &gt; h2</a:t>
            </a:r>
          </a:p>
          <a:p>
            <a:pPr algn="l">
              <a:lnSpc>
                <a:spcPts val="3226"/>
              </a:lnSpc>
              <a:spcBef>
                <a:spcPct val="0"/>
              </a:spcBef>
            </a:pPr>
            <a:r>
              <a:rPr lang="en-US" sz="2304" spc="46">
                <a:solidFill>
                  <a:srgbClr val="000000"/>
                </a:solidFill>
                <a:latin typeface="Shantell Sans"/>
                <a:ea typeface="Shantell Sans"/>
                <a:cs typeface="Shantell Sans"/>
                <a:sym typeface="Shantell Sans"/>
              </a:rPr>
              <a:t>p1 &lt; p2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4387206" y="1959794"/>
            <a:ext cx="10390344" cy="12179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26"/>
              </a:lnSpc>
            </a:pPr>
            <a:r>
              <a:rPr lang="en-US" sz="2304" spc="46">
                <a:solidFill>
                  <a:srgbClr val="000000"/>
                </a:solidFill>
                <a:latin typeface="Shantell Sans"/>
                <a:ea typeface="Shantell Sans"/>
                <a:cs typeface="Shantell Sans"/>
                <a:sym typeface="Shantell Sans"/>
              </a:rPr>
              <a:t>NOMA: Non-orthogonal Multiple access. Transmit for entire time but assign different powers to users.</a:t>
            </a:r>
          </a:p>
          <a:p>
            <a:pPr algn="l">
              <a:lnSpc>
                <a:spcPts val="3226"/>
              </a:lnSpc>
              <a:spcBef>
                <a:spcPct val="0"/>
              </a:spcBef>
            </a:pPr>
            <a:r>
              <a:rPr lang="en-US" sz="2304" spc="46">
                <a:solidFill>
                  <a:srgbClr val="000000"/>
                </a:solidFill>
                <a:latin typeface="Shantell Sans"/>
                <a:ea typeface="Shantell Sans"/>
                <a:cs typeface="Shantell Sans"/>
                <a:sym typeface="Shantell Sans"/>
              </a:rPr>
              <a:t>NOMA has 2 kind of users: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9144000" y="5951447"/>
            <a:ext cx="4274780" cy="372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91"/>
              </a:lnSpc>
              <a:spcBef>
                <a:spcPct val="0"/>
              </a:spcBef>
            </a:pPr>
            <a:r>
              <a:rPr lang="en-US" sz="2207" spc="44">
                <a:solidFill>
                  <a:srgbClr val="000000"/>
                </a:solidFill>
                <a:latin typeface="Shantell Sans"/>
                <a:ea typeface="Shantell Sans"/>
                <a:cs typeface="Shantell Sans"/>
                <a:sym typeface="Shantell Sans"/>
              </a:rPr>
              <a:t>Treated as noise</a:t>
            </a:r>
          </a:p>
        </p:txBody>
      </p:sp>
      <p:sp>
        <p:nvSpPr>
          <p:cNvPr id="24" name="Freeform 24"/>
          <p:cNvSpPr/>
          <p:nvPr/>
        </p:nvSpPr>
        <p:spPr>
          <a:xfrm rot="-5400000">
            <a:off x="8947138" y="6886619"/>
            <a:ext cx="255080" cy="1775873"/>
          </a:xfrm>
          <a:custGeom>
            <a:avLst/>
            <a:gdLst/>
            <a:ahLst/>
            <a:cxnLst/>
            <a:rect l="l" t="t" r="r" b="b"/>
            <a:pathLst>
              <a:path w="255080" h="1775873">
                <a:moveTo>
                  <a:pt x="0" y="0"/>
                </a:moveTo>
                <a:lnTo>
                  <a:pt x="255080" y="0"/>
                </a:lnTo>
                <a:lnTo>
                  <a:pt x="255080" y="1775873"/>
                </a:lnTo>
                <a:lnTo>
                  <a:pt x="0" y="17758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5" name="TextBox 25"/>
          <p:cNvSpPr txBox="1"/>
          <p:nvPr/>
        </p:nvSpPr>
        <p:spPr>
          <a:xfrm>
            <a:off x="7181406" y="7843764"/>
            <a:ext cx="3786544" cy="7631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91"/>
              </a:lnSpc>
              <a:spcBef>
                <a:spcPct val="0"/>
              </a:spcBef>
            </a:pPr>
            <a:r>
              <a:rPr lang="en-US" sz="2207" spc="44">
                <a:solidFill>
                  <a:srgbClr val="000000"/>
                </a:solidFill>
                <a:latin typeface="Shantell Sans"/>
                <a:ea typeface="Shantell Sans"/>
                <a:cs typeface="Shantell Sans"/>
                <a:sym typeface="Shantell Sans"/>
              </a:rPr>
              <a:t>Successive Interference Cancellation (SIC)</a:t>
            </a:r>
          </a:p>
        </p:txBody>
      </p:sp>
      <p:sp>
        <p:nvSpPr>
          <p:cNvPr id="26" name="Freeform 26"/>
          <p:cNvSpPr/>
          <p:nvPr/>
        </p:nvSpPr>
        <p:spPr>
          <a:xfrm>
            <a:off x="3345667" y="5344162"/>
            <a:ext cx="1397765" cy="875177"/>
          </a:xfrm>
          <a:custGeom>
            <a:avLst/>
            <a:gdLst/>
            <a:ahLst/>
            <a:cxnLst/>
            <a:rect l="l" t="t" r="r" b="b"/>
            <a:pathLst>
              <a:path w="1397765" h="875177">
                <a:moveTo>
                  <a:pt x="0" y="0"/>
                </a:moveTo>
                <a:lnTo>
                  <a:pt x="1397765" y="0"/>
                </a:lnTo>
                <a:lnTo>
                  <a:pt x="1397765" y="875177"/>
                </a:lnTo>
                <a:lnTo>
                  <a:pt x="0" y="875177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4579" t="-33512" b="-33512"/>
            </a:stretch>
          </a:blipFill>
          <a:ln w="47625" cap="sq">
            <a:solidFill>
              <a:srgbClr val="263F6B"/>
            </a:solidFill>
            <a:prstDash val="solid"/>
            <a:miter/>
          </a:ln>
        </p:spPr>
      </p:sp>
      <p:sp>
        <p:nvSpPr>
          <p:cNvPr id="27" name="Freeform 27"/>
          <p:cNvSpPr/>
          <p:nvPr/>
        </p:nvSpPr>
        <p:spPr>
          <a:xfrm>
            <a:off x="8262395" y="5276720"/>
            <a:ext cx="1511166" cy="537287"/>
          </a:xfrm>
          <a:custGeom>
            <a:avLst/>
            <a:gdLst/>
            <a:ahLst/>
            <a:cxnLst/>
            <a:rect l="l" t="t" r="r" b="b"/>
            <a:pathLst>
              <a:path w="1511166" h="537287">
                <a:moveTo>
                  <a:pt x="0" y="0"/>
                </a:moveTo>
                <a:lnTo>
                  <a:pt x="1511166" y="0"/>
                </a:lnTo>
                <a:lnTo>
                  <a:pt x="1511166" y="537287"/>
                </a:lnTo>
                <a:lnTo>
                  <a:pt x="0" y="537287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t="-83755" b="-97503"/>
            </a:stretch>
          </a:blipFill>
          <a:ln w="47625" cap="sq">
            <a:solidFill>
              <a:srgbClr val="263F6B"/>
            </a:solidFill>
            <a:prstDash val="solid"/>
            <a:miter/>
          </a:ln>
        </p:spPr>
      </p:sp>
      <p:sp>
        <p:nvSpPr>
          <p:cNvPr id="28" name="Freeform 28"/>
          <p:cNvSpPr/>
          <p:nvPr/>
        </p:nvSpPr>
        <p:spPr>
          <a:xfrm>
            <a:off x="8388417" y="6567151"/>
            <a:ext cx="1511166" cy="537287"/>
          </a:xfrm>
          <a:custGeom>
            <a:avLst/>
            <a:gdLst/>
            <a:ahLst/>
            <a:cxnLst/>
            <a:rect l="l" t="t" r="r" b="b"/>
            <a:pathLst>
              <a:path w="1511166" h="537287">
                <a:moveTo>
                  <a:pt x="0" y="0"/>
                </a:moveTo>
                <a:lnTo>
                  <a:pt x="1511166" y="0"/>
                </a:lnTo>
                <a:lnTo>
                  <a:pt x="1511166" y="537287"/>
                </a:lnTo>
                <a:lnTo>
                  <a:pt x="0" y="537287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t="-83755" b="-97503"/>
            </a:stretch>
          </a:blipFill>
          <a:ln w="47625" cap="sq">
            <a:solidFill>
              <a:srgbClr val="263F6B"/>
            </a:solidFill>
            <a:prstDash val="solid"/>
            <a:miter/>
          </a:ln>
        </p:spPr>
      </p:sp>
      <p:sp>
        <p:nvSpPr>
          <p:cNvPr id="29" name="Freeform 29"/>
          <p:cNvSpPr/>
          <p:nvPr/>
        </p:nvSpPr>
        <p:spPr>
          <a:xfrm rot="-9212322">
            <a:off x="7696084" y="5528544"/>
            <a:ext cx="492099" cy="721745"/>
          </a:xfrm>
          <a:custGeom>
            <a:avLst/>
            <a:gdLst/>
            <a:ahLst/>
            <a:cxnLst/>
            <a:rect l="l" t="t" r="r" b="b"/>
            <a:pathLst>
              <a:path w="492099" h="721745">
                <a:moveTo>
                  <a:pt x="0" y="0"/>
                </a:moveTo>
                <a:lnTo>
                  <a:pt x="492099" y="0"/>
                </a:lnTo>
                <a:lnTo>
                  <a:pt x="492099" y="721745"/>
                </a:lnTo>
                <a:lnTo>
                  <a:pt x="0" y="72174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30" name="Freeform 30"/>
          <p:cNvSpPr/>
          <p:nvPr/>
        </p:nvSpPr>
        <p:spPr>
          <a:xfrm rot="8871496" flipV="1">
            <a:off x="7886260" y="6082333"/>
            <a:ext cx="492099" cy="721745"/>
          </a:xfrm>
          <a:custGeom>
            <a:avLst/>
            <a:gdLst/>
            <a:ahLst/>
            <a:cxnLst/>
            <a:rect l="l" t="t" r="r" b="b"/>
            <a:pathLst>
              <a:path w="492099" h="721745">
                <a:moveTo>
                  <a:pt x="0" y="721745"/>
                </a:moveTo>
                <a:lnTo>
                  <a:pt x="492099" y="721745"/>
                </a:lnTo>
                <a:lnTo>
                  <a:pt x="492099" y="0"/>
                </a:lnTo>
                <a:lnTo>
                  <a:pt x="0" y="0"/>
                </a:lnTo>
                <a:lnTo>
                  <a:pt x="0" y="721745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31" name="TextBox 31"/>
          <p:cNvSpPr txBox="1"/>
          <p:nvPr/>
        </p:nvSpPr>
        <p:spPr>
          <a:xfrm>
            <a:off x="4257857" y="6052957"/>
            <a:ext cx="4274780" cy="372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91"/>
              </a:lnSpc>
              <a:spcBef>
                <a:spcPct val="0"/>
              </a:spcBef>
            </a:pPr>
            <a:r>
              <a:rPr lang="en-US" sz="2207" spc="44">
                <a:solidFill>
                  <a:srgbClr val="000000"/>
                </a:solidFill>
                <a:latin typeface="Shantell Sans"/>
                <a:ea typeface="Shantell Sans"/>
                <a:cs typeface="Shantell Sans"/>
                <a:sym typeface="Shantell Sans"/>
              </a:rPr>
              <a:t>Term of interest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2984520" y="5172793"/>
            <a:ext cx="4274780" cy="372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91"/>
              </a:lnSpc>
              <a:spcBef>
                <a:spcPct val="0"/>
              </a:spcBef>
            </a:pPr>
            <a:r>
              <a:rPr lang="en-US" sz="2207" spc="44">
                <a:solidFill>
                  <a:srgbClr val="000000"/>
                </a:solidFill>
                <a:latin typeface="Shantell Sans"/>
                <a:ea typeface="Shantell Sans"/>
                <a:cs typeface="Shantell Sans"/>
                <a:sym typeface="Shantell Sans"/>
              </a:rPr>
              <a:t>Direct Decoding at S. User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2984520" y="6630460"/>
            <a:ext cx="4941941" cy="372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91"/>
              </a:lnSpc>
              <a:spcBef>
                <a:spcPct val="0"/>
              </a:spcBef>
            </a:pPr>
            <a:r>
              <a:rPr lang="en-US" sz="2207" spc="44">
                <a:solidFill>
                  <a:srgbClr val="000000"/>
                </a:solidFill>
                <a:latin typeface="Shantell Sans"/>
                <a:ea typeface="Shantell Sans"/>
                <a:cs typeface="Shantell Sans"/>
                <a:sym typeface="Shantell Sans"/>
              </a:rPr>
              <a:t>SIC and then Decoding at P. User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1753206">
            <a:off x="-1917956" y="4273890"/>
            <a:ext cx="25783492" cy="9586163"/>
          </a:xfrm>
          <a:prstGeom prst="rect">
            <a:avLst/>
          </a:prstGeom>
          <a:solidFill>
            <a:srgbClr val="545454">
              <a:alpha val="4706"/>
            </a:srgbClr>
          </a:solidFill>
        </p:spPr>
      </p:sp>
      <p:sp>
        <p:nvSpPr>
          <p:cNvPr id="3" name="AutoShape 3"/>
          <p:cNvSpPr/>
          <p:nvPr/>
        </p:nvSpPr>
        <p:spPr>
          <a:xfrm rot="2700000">
            <a:off x="-2646503" y="9043300"/>
            <a:ext cx="5293007" cy="2487400"/>
          </a:xfrm>
          <a:prstGeom prst="rect">
            <a:avLst/>
          </a:prstGeom>
          <a:solidFill>
            <a:srgbClr val="213559"/>
          </a:solidFill>
        </p:spPr>
      </p:sp>
      <p:sp>
        <p:nvSpPr>
          <p:cNvPr id="4" name="Freeform 4"/>
          <p:cNvSpPr/>
          <p:nvPr/>
        </p:nvSpPr>
        <p:spPr>
          <a:xfrm>
            <a:off x="9676743" y="2298691"/>
            <a:ext cx="5742155" cy="3274271"/>
          </a:xfrm>
          <a:custGeom>
            <a:avLst/>
            <a:gdLst/>
            <a:ahLst/>
            <a:cxnLst/>
            <a:rect l="l" t="t" r="r" b="b"/>
            <a:pathLst>
              <a:path w="5742155" h="3274271">
                <a:moveTo>
                  <a:pt x="0" y="0"/>
                </a:moveTo>
                <a:lnTo>
                  <a:pt x="5742155" y="0"/>
                </a:lnTo>
                <a:lnTo>
                  <a:pt x="5742155" y="3274271"/>
                </a:lnTo>
                <a:lnTo>
                  <a:pt x="0" y="327427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398" b="-8398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3929830" y="794296"/>
            <a:ext cx="11489068" cy="1109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74"/>
              </a:lnSpc>
            </a:pPr>
            <a:r>
              <a:rPr lang="en-US" sz="8238" b="1" i="1" spc="-486">
                <a:solidFill>
                  <a:srgbClr val="263F6B"/>
                </a:solidFill>
                <a:latin typeface="Montserrat Ultra-Bold Italics"/>
                <a:ea typeface="Montserrat Ultra-Bold Italics"/>
                <a:cs typeface="Montserrat Ultra-Bold Italics"/>
                <a:sym typeface="Montserrat Ultra-Bold Italics"/>
              </a:rPr>
              <a:t>WHY CLUSTERING ?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428404" y="7293777"/>
            <a:ext cx="3821886" cy="412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spc="4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Same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72433" y="2370438"/>
            <a:ext cx="6169927" cy="2396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 b="1" u="sng" spc="51">
                <a:solidFill>
                  <a:srgbClr val="000000"/>
                </a:solidFill>
                <a:latin typeface="Shantell Sans Bold"/>
                <a:ea typeface="Shantell Sans Bold"/>
                <a:cs typeface="Shantell Sans Bold"/>
                <a:sym typeface="Shantell Sans Bold"/>
              </a:rPr>
              <a:t>Adaptive Resource Allocation</a:t>
            </a:r>
          </a:p>
          <a:p>
            <a:pPr algn="ctr">
              <a:lnSpc>
                <a:spcPts val="3080"/>
              </a:lnSpc>
              <a:spcBef>
                <a:spcPct val="0"/>
              </a:spcBef>
            </a:pPr>
            <a:r>
              <a:rPr lang="en-US" sz="2200" spc="44">
                <a:solidFill>
                  <a:srgbClr val="000000"/>
                </a:solidFill>
                <a:latin typeface="Shantell Sans"/>
                <a:ea typeface="Shantell Sans"/>
                <a:cs typeface="Shantell Sans"/>
                <a:sym typeface="Shantell Sans"/>
              </a:rPr>
              <a:t>The THz spectrum is </a:t>
            </a:r>
            <a:r>
              <a:rPr lang="en-US" sz="2200" b="1" spc="44">
                <a:solidFill>
                  <a:srgbClr val="000000"/>
                </a:solidFill>
                <a:latin typeface="Shantell Sans Bold"/>
                <a:ea typeface="Shantell Sans Bold"/>
                <a:cs typeface="Shantell Sans Bold"/>
                <a:sym typeface="Shantell Sans Bold"/>
              </a:rPr>
              <a:t>highly sensitive</a:t>
            </a:r>
            <a:r>
              <a:rPr lang="en-US" sz="2200" spc="44">
                <a:solidFill>
                  <a:srgbClr val="000000"/>
                </a:solidFill>
                <a:latin typeface="Shantell Sans"/>
                <a:ea typeface="Shantell Sans"/>
                <a:cs typeface="Shantell Sans"/>
                <a:sym typeface="Shantell Sans"/>
              </a:rPr>
              <a:t> </a:t>
            </a:r>
            <a:r>
              <a:rPr lang="en-US" sz="2200" b="1" spc="44">
                <a:solidFill>
                  <a:srgbClr val="000000"/>
                </a:solidFill>
                <a:latin typeface="Shantell Sans Bold"/>
                <a:ea typeface="Shantell Sans Bold"/>
                <a:cs typeface="Shantell Sans Bold"/>
                <a:sym typeface="Shantell Sans Bold"/>
              </a:rPr>
              <a:t>to</a:t>
            </a:r>
            <a:r>
              <a:rPr lang="en-US" sz="2200" spc="44">
                <a:solidFill>
                  <a:srgbClr val="000000"/>
                </a:solidFill>
                <a:latin typeface="Shantell Sans"/>
                <a:ea typeface="Shantell Sans"/>
                <a:cs typeface="Shantell Sans"/>
                <a:sym typeface="Shantell Sans"/>
              </a:rPr>
              <a:t> </a:t>
            </a:r>
            <a:r>
              <a:rPr lang="en-US" sz="2200" b="1" spc="44">
                <a:solidFill>
                  <a:srgbClr val="000000"/>
                </a:solidFill>
                <a:latin typeface="Shantell Sans Bold"/>
                <a:ea typeface="Shantell Sans Bold"/>
                <a:cs typeface="Shantell Sans Bold"/>
                <a:sym typeface="Shantell Sans Bold"/>
              </a:rPr>
              <a:t>attenuation</a:t>
            </a:r>
            <a:r>
              <a:rPr lang="en-US" sz="2200" spc="44">
                <a:solidFill>
                  <a:srgbClr val="000000"/>
                </a:solidFill>
                <a:latin typeface="Shantell Sans"/>
                <a:ea typeface="Shantell Sans"/>
                <a:cs typeface="Shantell Sans"/>
                <a:sym typeface="Shantell Sans"/>
              </a:rPr>
              <a:t> and environmental factors. Clustering enables </a:t>
            </a:r>
            <a:r>
              <a:rPr lang="en-US" sz="2200" b="1" spc="44">
                <a:solidFill>
                  <a:srgbClr val="000000"/>
                </a:solidFill>
                <a:latin typeface="Shantell Sans Bold"/>
                <a:ea typeface="Shantell Sans Bold"/>
                <a:cs typeface="Shantell Sans Bold"/>
                <a:sym typeface="Shantell Sans Bold"/>
              </a:rPr>
              <a:t>adaptive</a:t>
            </a:r>
            <a:r>
              <a:rPr lang="en-US" sz="2200" spc="44">
                <a:solidFill>
                  <a:srgbClr val="000000"/>
                </a:solidFill>
                <a:latin typeface="Shantell Sans"/>
                <a:ea typeface="Shantell Sans"/>
                <a:cs typeface="Shantell Sans"/>
                <a:sym typeface="Shantell Sans"/>
              </a:rPr>
              <a:t> and </a:t>
            </a:r>
            <a:r>
              <a:rPr lang="en-US" sz="2200" b="1" spc="44">
                <a:solidFill>
                  <a:srgbClr val="000000"/>
                </a:solidFill>
                <a:latin typeface="Shantell Sans Bold"/>
                <a:ea typeface="Shantell Sans Bold"/>
                <a:cs typeface="Shantell Sans Bold"/>
                <a:sym typeface="Shantell Sans Bold"/>
              </a:rPr>
              <a:t>automatic</a:t>
            </a:r>
            <a:r>
              <a:rPr lang="en-US" sz="2200" spc="44">
                <a:solidFill>
                  <a:srgbClr val="000000"/>
                </a:solidFill>
                <a:latin typeface="Shantell Sans"/>
                <a:ea typeface="Shantell Sans"/>
                <a:cs typeface="Shantell Sans"/>
                <a:sym typeface="Shantell Sans"/>
              </a:rPr>
              <a:t> grouping of users based on </a:t>
            </a:r>
            <a:r>
              <a:rPr lang="en-US" sz="2200" b="1" spc="44">
                <a:solidFill>
                  <a:srgbClr val="000000"/>
                </a:solidFill>
                <a:latin typeface="Shantell Sans Bold"/>
                <a:ea typeface="Shantell Sans Bold"/>
                <a:cs typeface="Shantell Sans Bold"/>
                <a:sym typeface="Shantell Sans Bold"/>
              </a:rPr>
              <a:t>spatial</a:t>
            </a:r>
            <a:r>
              <a:rPr lang="en-US" sz="2200" spc="44">
                <a:solidFill>
                  <a:srgbClr val="000000"/>
                </a:solidFill>
                <a:latin typeface="Shantell Sans"/>
                <a:ea typeface="Shantell Sans"/>
                <a:cs typeface="Shantell Sans"/>
                <a:sym typeface="Shantell Sans"/>
              </a:rPr>
              <a:t> and signal characteristics.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515100" y="5765718"/>
            <a:ext cx="10903798" cy="3770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b="1" spc="49">
                <a:solidFill>
                  <a:srgbClr val="000000"/>
                </a:solidFill>
                <a:latin typeface="Shantell Sans Bold"/>
                <a:ea typeface="Shantell Sans Bold"/>
                <a:cs typeface="Shantell Sans Bold"/>
                <a:sym typeface="Shantell Sans Bold"/>
              </a:rPr>
              <a:t> The Base Station Starts Beamforming</a:t>
            </a:r>
          </a:p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sz="2100" spc="42">
                <a:solidFill>
                  <a:srgbClr val="000000"/>
                </a:solidFill>
                <a:latin typeface="Shantell Sans"/>
                <a:ea typeface="Shantell Sans"/>
                <a:cs typeface="Shantell Sans"/>
                <a:sym typeface="Shantell Sans"/>
              </a:rPr>
              <a:t>BS : L antennas</a:t>
            </a:r>
          </a:p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sz="2100" spc="42">
                <a:solidFill>
                  <a:srgbClr val="000000"/>
                </a:solidFill>
                <a:latin typeface="Shantell Sans"/>
                <a:ea typeface="Shantell Sans"/>
                <a:cs typeface="Shantell Sans"/>
                <a:sym typeface="Shantell Sans"/>
              </a:rPr>
              <a:t>Users : N</a:t>
            </a:r>
          </a:p>
          <a:p>
            <a:pPr algn="l">
              <a:lnSpc>
                <a:spcPts val="2940"/>
              </a:lnSpc>
              <a:spcBef>
                <a:spcPct val="0"/>
              </a:spcBef>
            </a:pPr>
            <a:endParaRPr lang="en-US" sz="2100" spc="42">
              <a:solidFill>
                <a:srgbClr val="000000"/>
              </a:solidFill>
              <a:latin typeface="Shantell Sans"/>
              <a:ea typeface="Shantell Sans"/>
              <a:cs typeface="Shantell Sans"/>
              <a:sym typeface="Shantell Sans"/>
            </a:endParaRPr>
          </a:p>
          <a:p>
            <a:pPr marL="453392" lvl="1" indent="-226696" algn="l">
              <a:lnSpc>
                <a:spcPts val="2940"/>
              </a:lnSpc>
              <a:buFont typeface="Arial"/>
              <a:buChar char="•"/>
            </a:pPr>
            <a:r>
              <a:rPr lang="en-US" sz="2100" spc="42">
                <a:solidFill>
                  <a:srgbClr val="000000"/>
                </a:solidFill>
                <a:latin typeface="Shantell Sans"/>
                <a:ea typeface="Shantell Sans"/>
                <a:cs typeface="Shantell Sans"/>
                <a:sym typeface="Shantell Sans"/>
              </a:rPr>
              <a:t>It </a:t>
            </a:r>
            <a:r>
              <a:rPr lang="en-US" sz="2100" b="1" spc="42">
                <a:solidFill>
                  <a:srgbClr val="000000"/>
                </a:solidFill>
                <a:latin typeface="Shantell Sans Bold"/>
                <a:ea typeface="Shantell Sans Bold"/>
                <a:cs typeface="Shantell Sans Bold"/>
                <a:sym typeface="Shantell Sans Bold"/>
              </a:rPr>
              <a:t>cannot assign a dedicated beam </a:t>
            </a:r>
            <a:r>
              <a:rPr lang="en-US" sz="2100" spc="42">
                <a:solidFill>
                  <a:srgbClr val="000000"/>
                </a:solidFill>
                <a:latin typeface="Shantell Sans"/>
                <a:ea typeface="Shantell Sans"/>
                <a:cs typeface="Shantell Sans"/>
                <a:sym typeface="Shantell Sans"/>
              </a:rPr>
              <a:t>to each user, so it has to group them into clusters.</a:t>
            </a:r>
          </a:p>
          <a:p>
            <a:pPr marL="453392" lvl="1" indent="-226696" algn="l">
              <a:lnSpc>
                <a:spcPts val="2940"/>
              </a:lnSpc>
              <a:buFont typeface="Arial"/>
              <a:buChar char="•"/>
            </a:pPr>
            <a:r>
              <a:rPr lang="en-US" sz="2100" spc="42">
                <a:solidFill>
                  <a:srgbClr val="000000"/>
                </a:solidFill>
                <a:latin typeface="Shantell Sans"/>
                <a:ea typeface="Shantell Sans"/>
                <a:cs typeface="Shantell Sans"/>
                <a:sym typeface="Shantell Sans"/>
              </a:rPr>
              <a:t>Each cluster is assigned a beam, with one Primary User leading the group</a:t>
            </a:r>
          </a:p>
          <a:p>
            <a:pPr algn="l">
              <a:lnSpc>
                <a:spcPts val="2940"/>
              </a:lnSpc>
            </a:pPr>
            <a:endParaRPr lang="en-US" sz="2100" spc="42">
              <a:solidFill>
                <a:srgbClr val="000000"/>
              </a:solidFill>
              <a:latin typeface="Shantell Sans"/>
              <a:ea typeface="Shantell Sans"/>
              <a:cs typeface="Shantell Sans"/>
              <a:sym typeface="Shantell Sans"/>
            </a:endParaRPr>
          </a:p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sz="2100" b="1" spc="42">
                <a:solidFill>
                  <a:srgbClr val="000000"/>
                </a:solidFill>
                <a:latin typeface="Shantell Sans Bold"/>
                <a:ea typeface="Shantell Sans Bold"/>
                <a:cs typeface="Shantell Sans Bold"/>
                <a:sym typeface="Shantell Sans Bold"/>
              </a:rPr>
              <a:t>Without Clustering</a:t>
            </a:r>
            <a:r>
              <a:rPr lang="en-US" sz="2100" spc="42">
                <a:solidFill>
                  <a:srgbClr val="000000"/>
                </a:solidFill>
                <a:latin typeface="Shantell Sans"/>
                <a:ea typeface="Shantell Sans"/>
                <a:cs typeface="Shantell Sans"/>
                <a:sym typeface="Shantell Sans"/>
              </a:rPr>
              <a:t> : Some users end up in beams that don’t match their spatial positions, leading to signal distortion and packet loss.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1753206">
            <a:off x="-1113304" y="4354356"/>
            <a:ext cx="25783492" cy="9586163"/>
          </a:xfrm>
          <a:prstGeom prst="rect">
            <a:avLst/>
          </a:prstGeom>
          <a:solidFill>
            <a:srgbClr val="545454">
              <a:alpha val="4706"/>
            </a:srgbClr>
          </a:solidFill>
        </p:spPr>
      </p:sp>
      <p:sp>
        <p:nvSpPr>
          <p:cNvPr id="3" name="AutoShape 3"/>
          <p:cNvSpPr/>
          <p:nvPr/>
        </p:nvSpPr>
        <p:spPr>
          <a:xfrm rot="2700000">
            <a:off x="-2646503" y="9043300"/>
            <a:ext cx="5293007" cy="2487400"/>
          </a:xfrm>
          <a:prstGeom prst="rect">
            <a:avLst/>
          </a:prstGeom>
          <a:solidFill>
            <a:srgbClr val="213559"/>
          </a:solidFill>
        </p:spPr>
      </p:sp>
      <p:grpSp>
        <p:nvGrpSpPr>
          <p:cNvPr id="4" name="Group 4"/>
          <p:cNvGrpSpPr/>
          <p:nvPr/>
        </p:nvGrpSpPr>
        <p:grpSpPr>
          <a:xfrm>
            <a:off x="-3103816" y="547440"/>
            <a:ext cx="6207631" cy="1309890"/>
            <a:chOff x="0" y="0"/>
            <a:chExt cx="3129667" cy="6604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129667" cy="660400"/>
            </a:xfrm>
            <a:custGeom>
              <a:avLst/>
              <a:gdLst/>
              <a:ahLst/>
              <a:cxnLst/>
              <a:rect l="l" t="t" r="r" b="b"/>
              <a:pathLst>
                <a:path w="3129667" h="660400">
                  <a:moveTo>
                    <a:pt x="3005207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005207" y="0"/>
                  </a:lnTo>
                  <a:cubicBezTo>
                    <a:pt x="3073787" y="0"/>
                    <a:pt x="3129667" y="55880"/>
                    <a:pt x="3129667" y="124460"/>
                  </a:cubicBezTo>
                  <a:lnTo>
                    <a:pt x="3129667" y="535940"/>
                  </a:lnTo>
                  <a:cubicBezTo>
                    <a:pt x="3129667" y="604520"/>
                    <a:pt x="3073787" y="660400"/>
                    <a:pt x="3005207" y="660400"/>
                  </a:cubicBezTo>
                  <a:close/>
                </a:path>
              </a:pathLst>
            </a:custGeom>
            <a:solidFill>
              <a:srgbClr val="263F6B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4939426" y="547440"/>
            <a:ext cx="6806845" cy="1309890"/>
            <a:chOff x="0" y="0"/>
            <a:chExt cx="3431769" cy="6604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431770" cy="660400"/>
            </a:xfrm>
            <a:custGeom>
              <a:avLst/>
              <a:gdLst/>
              <a:ahLst/>
              <a:cxnLst/>
              <a:rect l="l" t="t" r="r" b="b"/>
              <a:pathLst>
                <a:path w="3431770" h="660400">
                  <a:moveTo>
                    <a:pt x="3307309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307310" y="0"/>
                  </a:lnTo>
                  <a:cubicBezTo>
                    <a:pt x="3375890" y="0"/>
                    <a:pt x="3431770" y="55880"/>
                    <a:pt x="3431770" y="124460"/>
                  </a:cubicBezTo>
                  <a:lnTo>
                    <a:pt x="3431770" y="535940"/>
                  </a:lnTo>
                  <a:cubicBezTo>
                    <a:pt x="3431770" y="604520"/>
                    <a:pt x="3375890" y="660400"/>
                    <a:pt x="3307310" y="660400"/>
                  </a:cubicBezTo>
                  <a:close/>
                </a:path>
              </a:pathLst>
            </a:custGeom>
            <a:solidFill>
              <a:srgbClr val="263F6B"/>
            </a:solidFill>
          </p:spPr>
        </p:sp>
      </p:grpSp>
      <p:sp>
        <p:nvSpPr>
          <p:cNvPr id="8" name="Freeform 8"/>
          <p:cNvSpPr/>
          <p:nvPr/>
        </p:nvSpPr>
        <p:spPr>
          <a:xfrm>
            <a:off x="7002897" y="4728753"/>
            <a:ext cx="4992720" cy="965983"/>
          </a:xfrm>
          <a:custGeom>
            <a:avLst/>
            <a:gdLst/>
            <a:ahLst/>
            <a:cxnLst/>
            <a:rect l="l" t="t" r="r" b="b"/>
            <a:pathLst>
              <a:path w="4992720" h="965983">
                <a:moveTo>
                  <a:pt x="0" y="0"/>
                </a:moveTo>
                <a:lnTo>
                  <a:pt x="4992720" y="0"/>
                </a:lnTo>
                <a:lnTo>
                  <a:pt x="4992720" y="965982"/>
                </a:lnTo>
                <a:lnTo>
                  <a:pt x="0" y="96598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8346457" y="6576197"/>
            <a:ext cx="7799442" cy="1044851"/>
          </a:xfrm>
          <a:custGeom>
            <a:avLst/>
            <a:gdLst/>
            <a:ahLst/>
            <a:cxnLst/>
            <a:rect l="l" t="t" r="r" b="b"/>
            <a:pathLst>
              <a:path w="7799442" h="1044851">
                <a:moveTo>
                  <a:pt x="0" y="0"/>
                </a:moveTo>
                <a:lnTo>
                  <a:pt x="7799442" y="0"/>
                </a:lnTo>
                <a:lnTo>
                  <a:pt x="7799442" y="1044851"/>
                </a:lnTo>
                <a:lnTo>
                  <a:pt x="0" y="104485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7391213" y="8202726"/>
            <a:ext cx="10725312" cy="2025892"/>
          </a:xfrm>
          <a:custGeom>
            <a:avLst/>
            <a:gdLst/>
            <a:ahLst/>
            <a:cxnLst/>
            <a:rect l="l" t="t" r="r" b="b"/>
            <a:pathLst>
              <a:path w="10725312" h="2025892">
                <a:moveTo>
                  <a:pt x="0" y="0"/>
                </a:moveTo>
                <a:lnTo>
                  <a:pt x="10725312" y="0"/>
                </a:lnTo>
                <a:lnTo>
                  <a:pt x="10725312" y="2025892"/>
                </a:lnTo>
                <a:lnTo>
                  <a:pt x="0" y="20258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9499257" y="4819558"/>
            <a:ext cx="815179" cy="875177"/>
          </a:xfrm>
          <a:custGeom>
            <a:avLst/>
            <a:gdLst/>
            <a:ahLst/>
            <a:cxnLst/>
            <a:rect l="l" t="t" r="r" b="b"/>
            <a:pathLst>
              <a:path w="815179" h="875177">
                <a:moveTo>
                  <a:pt x="0" y="0"/>
                </a:moveTo>
                <a:lnTo>
                  <a:pt x="815180" y="0"/>
                </a:lnTo>
                <a:lnTo>
                  <a:pt x="815180" y="875177"/>
                </a:lnTo>
                <a:lnTo>
                  <a:pt x="0" y="87517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4700" r="-2659"/>
            </a:stretch>
          </a:blipFill>
          <a:ln w="47625" cap="sq">
            <a:solidFill>
              <a:srgbClr val="263F6B"/>
            </a:solidFill>
            <a:prstDash val="solid"/>
            <a:miter/>
          </a:ln>
        </p:spPr>
      </p:sp>
      <p:sp>
        <p:nvSpPr>
          <p:cNvPr id="12" name="Freeform 12"/>
          <p:cNvSpPr/>
          <p:nvPr/>
        </p:nvSpPr>
        <p:spPr>
          <a:xfrm rot="-10590497">
            <a:off x="8958374" y="5693814"/>
            <a:ext cx="769077" cy="1127980"/>
          </a:xfrm>
          <a:custGeom>
            <a:avLst/>
            <a:gdLst/>
            <a:ahLst/>
            <a:cxnLst/>
            <a:rect l="l" t="t" r="r" b="b"/>
            <a:pathLst>
              <a:path w="769077" h="1127980">
                <a:moveTo>
                  <a:pt x="0" y="0"/>
                </a:moveTo>
                <a:lnTo>
                  <a:pt x="769077" y="0"/>
                </a:lnTo>
                <a:lnTo>
                  <a:pt x="769077" y="1127980"/>
                </a:lnTo>
                <a:lnTo>
                  <a:pt x="0" y="112798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7233057" y="7374242"/>
            <a:ext cx="3821886" cy="412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spc="4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Same</a:t>
            </a:r>
          </a:p>
        </p:txBody>
      </p:sp>
      <p:sp>
        <p:nvSpPr>
          <p:cNvPr id="14" name="Freeform 14"/>
          <p:cNvSpPr/>
          <p:nvPr/>
        </p:nvSpPr>
        <p:spPr>
          <a:xfrm>
            <a:off x="9906847" y="6637710"/>
            <a:ext cx="815179" cy="875177"/>
          </a:xfrm>
          <a:custGeom>
            <a:avLst/>
            <a:gdLst/>
            <a:ahLst/>
            <a:cxnLst/>
            <a:rect l="l" t="t" r="r" b="b"/>
            <a:pathLst>
              <a:path w="815179" h="875177">
                <a:moveTo>
                  <a:pt x="0" y="0"/>
                </a:moveTo>
                <a:lnTo>
                  <a:pt x="815179" y="0"/>
                </a:lnTo>
                <a:lnTo>
                  <a:pt x="815179" y="875177"/>
                </a:lnTo>
                <a:lnTo>
                  <a:pt x="0" y="87517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4700" r="-2659"/>
            </a:stretch>
          </a:blipFill>
          <a:ln w="47625" cap="sq">
            <a:solidFill>
              <a:srgbClr val="263F6B"/>
            </a:solidFill>
            <a:prstDash val="solid"/>
            <a:miter/>
          </a:ln>
        </p:spPr>
      </p:sp>
      <p:sp>
        <p:nvSpPr>
          <p:cNvPr id="15" name="Freeform 15"/>
          <p:cNvSpPr/>
          <p:nvPr/>
        </p:nvSpPr>
        <p:spPr>
          <a:xfrm rot="-9372223">
            <a:off x="9300084" y="7227146"/>
            <a:ext cx="921982" cy="1352240"/>
          </a:xfrm>
          <a:custGeom>
            <a:avLst/>
            <a:gdLst/>
            <a:ahLst/>
            <a:cxnLst/>
            <a:rect l="l" t="t" r="r" b="b"/>
            <a:pathLst>
              <a:path w="921982" h="1352240">
                <a:moveTo>
                  <a:pt x="0" y="0"/>
                </a:moveTo>
                <a:lnTo>
                  <a:pt x="921982" y="0"/>
                </a:lnTo>
                <a:lnTo>
                  <a:pt x="921982" y="1352240"/>
                </a:lnTo>
                <a:lnTo>
                  <a:pt x="0" y="135224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0473336" y="4819558"/>
            <a:ext cx="838720" cy="875177"/>
          </a:xfrm>
          <a:custGeom>
            <a:avLst/>
            <a:gdLst/>
            <a:ahLst/>
            <a:cxnLst/>
            <a:rect l="l" t="t" r="r" b="b"/>
            <a:pathLst>
              <a:path w="838720" h="875177">
                <a:moveTo>
                  <a:pt x="0" y="0"/>
                </a:moveTo>
                <a:lnTo>
                  <a:pt x="838720" y="0"/>
                </a:lnTo>
                <a:lnTo>
                  <a:pt x="838720" y="875177"/>
                </a:lnTo>
                <a:lnTo>
                  <a:pt x="0" y="87517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2190" t="-8550" b="-8550"/>
            </a:stretch>
          </a:blipFill>
          <a:ln w="47625" cap="sq">
            <a:solidFill>
              <a:srgbClr val="263F6B"/>
            </a:solidFill>
            <a:prstDash val="solid"/>
            <a:miter/>
          </a:ln>
        </p:spPr>
      </p:sp>
      <p:sp>
        <p:nvSpPr>
          <p:cNvPr id="17" name="Freeform 17"/>
          <p:cNvSpPr/>
          <p:nvPr/>
        </p:nvSpPr>
        <p:spPr>
          <a:xfrm rot="3027010">
            <a:off x="11103361" y="4032556"/>
            <a:ext cx="644775" cy="945669"/>
          </a:xfrm>
          <a:custGeom>
            <a:avLst/>
            <a:gdLst/>
            <a:ahLst/>
            <a:cxnLst/>
            <a:rect l="l" t="t" r="r" b="b"/>
            <a:pathLst>
              <a:path w="644775" h="945669">
                <a:moveTo>
                  <a:pt x="0" y="0"/>
                </a:moveTo>
                <a:lnTo>
                  <a:pt x="644774" y="0"/>
                </a:lnTo>
                <a:lnTo>
                  <a:pt x="644774" y="945670"/>
                </a:lnTo>
                <a:lnTo>
                  <a:pt x="0" y="94567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1264975" y="4819558"/>
            <a:ext cx="838720" cy="875177"/>
          </a:xfrm>
          <a:custGeom>
            <a:avLst/>
            <a:gdLst/>
            <a:ahLst/>
            <a:cxnLst/>
            <a:rect l="l" t="t" r="r" b="b"/>
            <a:pathLst>
              <a:path w="838720" h="875177">
                <a:moveTo>
                  <a:pt x="0" y="0"/>
                </a:moveTo>
                <a:lnTo>
                  <a:pt x="838720" y="0"/>
                </a:lnTo>
                <a:lnTo>
                  <a:pt x="838720" y="875177"/>
                </a:lnTo>
                <a:lnTo>
                  <a:pt x="0" y="87517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2190" t="-8550" b="-8550"/>
            </a:stretch>
          </a:blipFill>
          <a:ln w="47625" cap="sq">
            <a:solidFill>
              <a:srgbClr val="263F6B"/>
            </a:solidFill>
            <a:prstDash val="solid"/>
            <a:miter/>
          </a:ln>
        </p:spPr>
      </p:sp>
      <p:sp>
        <p:nvSpPr>
          <p:cNvPr id="19" name="Freeform 19"/>
          <p:cNvSpPr/>
          <p:nvPr/>
        </p:nvSpPr>
        <p:spPr>
          <a:xfrm rot="3962235">
            <a:off x="12373749" y="4988073"/>
            <a:ext cx="644775" cy="945669"/>
          </a:xfrm>
          <a:custGeom>
            <a:avLst/>
            <a:gdLst/>
            <a:ahLst/>
            <a:cxnLst/>
            <a:rect l="l" t="t" r="r" b="b"/>
            <a:pathLst>
              <a:path w="644775" h="945669">
                <a:moveTo>
                  <a:pt x="0" y="0"/>
                </a:moveTo>
                <a:lnTo>
                  <a:pt x="644775" y="0"/>
                </a:lnTo>
                <a:lnTo>
                  <a:pt x="644775" y="945670"/>
                </a:lnTo>
                <a:lnTo>
                  <a:pt x="0" y="94567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13500852" y="5428121"/>
            <a:ext cx="4223776" cy="486639"/>
          </a:xfrm>
          <a:custGeom>
            <a:avLst/>
            <a:gdLst/>
            <a:ahLst/>
            <a:cxnLst/>
            <a:rect l="l" t="t" r="r" b="b"/>
            <a:pathLst>
              <a:path w="4223776" h="486639">
                <a:moveTo>
                  <a:pt x="0" y="0"/>
                </a:moveTo>
                <a:lnTo>
                  <a:pt x="4223776" y="0"/>
                </a:lnTo>
                <a:lnTo>
                  <a:pt x="4223776" y="486639"/>
                </a:lnTo>
                <a:lnTo>
                  <a:pt x="0" y="48663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21" name="TextBox 21"/>
          <p:cNvSpPr txBox="1"/>
          <p:nvPr/>
        </p:nvSpPr>
        <p:spPr>
          <a:xfrm>
            <a:off x="440446" y="4997902"/>
            <a:ext cx="6204357" cy="10996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6"/>
              </a:lnSpc>
            </a:pPr>
            <a:r>
              <a:rPr lang="en-US" sz="3204" spc="64">
                <a:solidFill>
                  <a:srgbClr val="000000"/>
                </a:solidFill>
                <a:latin typeface="Shantell Sans"/>
                <a:ea typeface="Shantell Sans"/>
                <a:cs typeface="Shantell Sans"/>
                <a:sym typeface="Shantell Sans"/>
              </a:rPr>
              <a:t>Signal vector sent from </a:t>
            </a:r>
            <a:r>
              <a:rPr lang="en-US" sz="3204" b="1" spc="64">
                <a:solidFill>
                  <a:srgbClr val="000000"/>
                </a:solidFill>
                <a:latin typeface="Shantell Sans Bold"/>
                <a:ea typeface="Shantell Sans Bold"/>
                <a:cs typeface="Shantell Sans Bold"/>
                <a:sym typeface="Shantell Sans Bold"/>
              </a:rPr>
              <a:t>B.S.</a:t>
            </a:r>
          </a:p>
          <a:p>
            <a:pPr algn="ctr">
              <a:lnSpc>
                <a:spcPts val="4486"/>
              </a:lnSpc>
              <a:spcBef>
                <a:spcPct val="0"/>
              </a:spcBef>
            </a:pPr>
            <a:r>
              <a:rPr lang="en-US" sz="3204" spc="64">
                <a:solidFill>
                  <a:srgbClr val="000000"/>
                </a:solidFill>
                <a:latin typeface="Shantell Sans"/>
                <a:ea typeface="Shantell Sans"/>
                <a:cs typeface="Shantell Sans"/>
                <a:sym typeface="Shantell Sans"/>
              </a:rPr>
              <a:t>to </a:t>
            </a:r>
            <a:r>
              <a:rPr lang="en-US" sz="3204" b="1" spc="64">
                <a:solidFill>
                  <a:srgbClr val="000000"/>
                </a:solidFill>
                <a:latin typeface="Shantell Sans Bold"/>
                <a:ea typeface="Shantell Sans Bold"/>
                <a:cs typeface="Shantell Sans Bold"/>
                <a:sym typeface="Shantell Sans Bold"/>
              </a:rPr>
              <a:t>primary </a:t>
            </a:r>
            <a:r>
              <a:rPr lang="en-US" sz="3204" spc="64">
                <a:solidFill>
                  <a:srgbClr val="000000"/>
                </a:solidFill>
                <a:latin typeface="Shantell Sans"/>
                <a:ea typeface="Shantell Sans"/>
                <a:cs typeface="Shantell Sans"/>
                <a:sym typeface="Shantell Sans"/>
              </a:rPr>
              <a:t>user</a:t>
            </a:r>
          </a:p>
        </p:txBody>
      </p:sp>
      <p:sp>
        <p:nvSpPr>
          <p:cNvPr id="22" name="Freeform 22"/>
          <p:cNvSpPr/>
          <p:nvPr/>
        </p:nvSpPr>
        <p:spPr>
          <a:xfrm>
            <a:off x="7014184" y="4819558"/>
            <a:ext cx="815179" cy="875177"/>
          </a:xfrm>
          <a:custGeom>
            <a:avLst/>
            <a:gdLst/>
            <a:ahLst/>
            <a:cxnLst/>
            <a:rect l="l" t="t" r="r" b="b"/>
            <a:pathLst>
              <a:path w="815179" h="875177">
                <a:moveTo>
                  <a:pt x="0" y="0"/>
                </a:moveTo>
                <a:lnTo>
                  <a:pt x="815179" y="0"/>
                </a:lnTo>
                <a:lnTo>
                  <a:pt x="815179" y="875177"/>
                </a:lnTo>
                <a:lnTo>
                  <a:pt x="0" y="87517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4700" r="-2659"/>
            </a:stretch>
          </a:blipFill>
          <a:ln w="47625" cap="sq">
            <a:solidFill>
              <a:srgbClr val="263F6B"/>
            </a:solidFill>
            <a:prstDash val="solid"/>
            <a:miter/>
          </a:ln>
        </p:spPr>
      </p:sp>
      <p:sp>
        <p:nvSpPr>
          <p:cNvPr id="23" name="Freeform 23"/>
          <p:cNvSpPr/>
          <p:nvPr/>
        </p:nvSpPr>
        <p:spPr>
          <a:xfrm rot="-7319855">
            <a:off x="6324611" y="5212192"/>
            <a:ext cx="769077" cy="1127980"/>
          </a:xfrm>
          <a:custGeom>
            <a:avLst/>
            <a:gdLst/>
            <a:ahLst/>
            <a:cxnLst/>
            <a:rect l="l" t="t" r="r" b="b"/>
            <a:pathLst>
              <a:path w="769077" h="1127980">
                <a:moveTo>
                  <a:pt x="0" y="0"/>
                </a:moveTo>
                <a:lnTo>
                  <a:pt x="769077" y="0"/>
                </a:lnTo>
                <a:lnTo>
                  <a:pt x="769077" y="1127980"/>
                </a:lnTo>
                <a:lnTo>
                  <a:pt x="0" y="112798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-104642" y="6835102"/>
            <a:ext cx="3500244" cy="3451898"/>
          </a:xfrm>
          <a:custGeom>
            <a:avLst/>
            <a:gdLst/>
            <a:ahLst/>
            <a:cxnLst/>
            <a:rect l="l" t="t" r="r" b="b"/>
            <a:pathLst>
              <a:path w="3500244" h="3451898">
                <a:moveTo>
                  <a:pt x="0" y="0"/>
                </a:moveTo>
                <a:lnTo>
                  <a:pt x="3500243" y="0"/>
                </a:lnTo>
                <a:lnTo>
                  <a:pt x="3500243" y="3451898"/>
                </a:lnTo>
                <a:lnTo>
                  <a:pt x="0" y="345189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25" name="TextBox 25"/>
          <p:cNvSpPr txBox="1"/>
          <p:nvPr/>
        </p:nvSpPr>
        <p:spPr>
          <a:xfrm>
            <a:off x="1483108" y="7374242"/>
            <a:ext cx="3824986" cy="412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spc="4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Keep it or delete it!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2830419" y="896688"/>
            <a:ext cx="12188637" cy="8609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71"/>
              </a:lnSpc>
            </a:pPr>
            <a:r>
              <a:rPr lang="en-US" sz="6399" b="1" i="1" spc="-377" dirty="0">
                <a:solidFill>
                  <a:srgbClr val="263F6B"/>
                </a:solidFill>
                <a:latin typeface="Montserrat Ultra-Bold Italics"/>
                <a:ea typeface="Montserrat Ultra-Bold Italics"/>
                <a:cs typeface="Montserrat Ultra-Bold Italics"/>
                <a:sym typeface="Montserrat Ultra-Bold Italics"/>
              </a:rPr>
              <a:t> BEAMFORMING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028700" y="2497178"/>
            <a:ext cx="15431126" cy="5445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6"/>
              </a:lnSpc>
              <a:spcBef>
                <a:spcPct val="0"/>
              </a:spcBef>
            </a:pPr>
            <a:r>
              <a:rPr lang="en-US" sz="3204" b="1" spc="64">
                <a:solidFill>
                  <a:srgbClr val="000000"/>
                </a:solidFill>
                <a:latin typeface="Shantell Sans Bold"/>
                <a:ea typeface="Shantell Sans Bold"/>
                <a:cs typeface="Shantell Sans Bold"/>
                <a:sym typeface="Shantell Sans Bold"/>
              </a:rPr>
              <a:t>Hybrid beamforming</a:t>
            </a:r>
            <a:r>
              <a:rPr lang="en-US" sz="3204" spc="64">
                <a:solidFill>
                  <a:srgbClr val="000000"/>
                </a:solidFill>
                <a:latin typeface="Shantell Sans"/>
                <a:ea typeface="Shantell Sans"/>
                <a:cs typeface="Shantell Sans"/>
                <a:sym typeface="Shantell Sans"/>
              </a:rPr>
              <a:t> (analog and digital combined) for </a:t>
            </a:r>
            <a:r>
              <a:rPr lang="en-US" sz="3204" b="1" spc="64">
                <a:solidFill>
                  <a:srgbClr val="000000"/>
                </a:solidFill>
                <a:latin typeface="Shantell Sans Bold"/>
                <a:ea typeface="Shantell Sans Bold"/>
                <a:cs typeface="Shantell Sans Bold"/>
                <a:sym typeface="Shantell Sans Bold"/>
              </a:rPr>
              <a:t>primary </a:t>
            </a:r>
            <a:r>
              <a:rPr lang="en-US" sz="3204" spc="64">
                <a:solidFill>
                  <a:srgbClr val="000000"/>
                </a:solidFill>
                <a:latin typeface="Shantell Sans"/>
                <a:ea typeface="Shantell Sans"/>
                <a:cs typeface="Shantell Sans"/>
                <a:sym typeface="Shantell Sans"/>
              </a:rPr>
              <a:t>users.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3542625" y="6812159"/>
            <a:ext cx="4803833" cy="4147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73"/>
              </a:lnSpc>
              <a:spcBef>
                <a:spcPct val="0"/>
              </a:spcBef>
            </a:pPr>
            <a:r>
              <a:rPr lang="en-US" sz="2481" b="1" spc="49">
                <a:solidFill>
                  <a:srgbClr val="000000"/>
                </a:solidFill>
                <a:latin typeface="Shantell Sans Bold"/>
                <a:ea typeface="Shantell Sans Bold"/>
                <a:cs typeface="Shantell Sans Bold"/>
                <a:sym typeface="Shantell Sans Bold"/>
              </a:rPr>
              <a:t>Analog </a:t>
            </a:r>
            <a:r>
              <a:rPr lang="en-US" sz="2481" spc="49">
                <a:solidFill>
                  <a:srgbClr val="000000"/>
                </a:solidFill>
                <a:latin typeface="Shantell Sans"/>
                <a:ea typeface="Shantell Sans"/>
                <a:cs typeface="Shantell Sans"/>
                <a:sym typeface="Shantell Sans"/>
              </a:rPr>
              <a:t>Beamforming vector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2138492" y="4228984"/>
            <a:ext cx="6204357" cy="5377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6"/>
              </a:lnSpc>
              <a:spcBef>
                <a:spcPct val="0"/>
              </a:spcBef>
            </a:pPr>
            <a:r>
              <a:rPr lang="en-US" sz="3204" b="1" spc="64">
                <a:solidFill>
                  <a:srgbClr val="000000"/>
                </a:solidFill>
                <a:latin typeface="Shantell Sans Bold"/>
                <a:ea typeface="Shantell Sans Bold"/>
                <a:cs typeface="Shantell Sans Bold"/>
                <a:sym typeface="Shantell Sans Bold"/>
              </a:rPr>
              <a:t>Digital </a:t>
            </a:r>
            <a:r>
              <a:rPr lang="en-US" sz="3204" spc="64">
                <a:solidFill>
                  <a:srgbClr val="000000"/>
                </a:solidFill>
                <a:latin typeface="Shantell Sans"/>
                <a:ea typeface="Shantell Sans"/>
                <a:cs typeface="Shantell Sans"/>
                <a:sym typeface="Shantell Sans"/>
              </a:rPr>
              <a:t>beamforming matrix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3531724" y="9177572"/>
            <a:ext cx="4274780" cy="372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91"/>
              </a:lnSpc>
              <a:spcBef>
                <a:spcPct val="0"/>
              </a:spcBef>
            </a:pPr>
            <a:r>
              <a:rPr lang="en-US" sz="2207" b="1" spc="44">
                <a:solidFill>
                  <a:srgbClr val="000000"/>
                </a:solidFill>
                <a:latin typeface="Shantell Sans Bold"/>
                <a:ea typeface="Shantell Sans Bold"/>
                <a:cs typeface="Shantell Sans Bold"/>
                <a:sym typeface="Shantell Sans Bold"/>
              </a:rPr>
              <a:t>AOD </a:t>
            </a:r>
            <a:r>
              <a:rPr lang="en-US" sz="2207" spc="44">
                <a:solidFill>
                  <a:srgbClr val="000000"/>
                </a:solidFill>
                <a:latin typeface="Shantell Sans"/>
                <a:ea typeface="Shantell Sans"/>
                <a:cs typeface="Shantell Sans"/>
                <a:sym typeface="Shantell Sans"/>
              </a:rPr>
              <a:t>(angle of departure)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1753206">
            <a:off x="-266940" y="4143358"/>
            <a:ext cx="25783492" cy="9586163"/>
          </a:xfrm>
          <a:prstGeom prst="rect">
            <a:avLst/>
          </a:prstGeom>
          <a:solidFill>
            <a:srgbClr val="545454">
              <a:alpha val="4706"/>
            </a:srgbClr>
          </a:solidFill>
        </p:spPr>
      </p:sp>
      <p:sp>
        <p:nvSpPr>
          <p:cNvPr id="3" name="AutoShape 3"/>
          <p:cNvSpPr/>
          <p:nvPr/>
        </p:nvSpPr>
        <p:spPr>
          <a:xfrm rot="2700000">
            <a:off x="-2646503" y="9043300"/>
            <a:ext cx="5293007" cy="2487400"/>
          </a:xfrm>
          <a:prstGeom prst="rect">
            <a:avLst/>
          </a:prstGeom>
          <a:solidFill>
            <a:srgbClr val="213559"/>
          </a:solidFill>
        </p:spPr>
      </p:sp>
      <p:grpSp>
        <p:nvGrpSpPr>
          <p:cNvPr id="4" name="Group 4"/>
          <p:cNvGrpSpPr/>
          <p:nvPr/>
        </p:nvGrpSpPr>
        <p:grpSpPr>
          <a:xfrm>
            <a:off x="-3456842" y="547440"/>
            <a:ext cx="6207631" cy="1309890"/>
            <a:chOff x="0" y="0"/>
            <a:chExt cx="3129667" cy="6604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129667" cy="660400"/>
            </a:xfrm>
            <a:custGeom>
              <a:avLst/>
              <a:gdLst/>
              <a:ahLst/>
              <a:cxnLst/>
              <a:rect l="l" t="t" r="r" b="b"/>
              <a:pathLst>
                <a:path w="3129667" h="660400">
                  <a:moveTo>
                    <a:pt x="3005207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005207" y="0"/>
                  </a:lnTo>
                  <a:cubicBezTo>
                    <a:pt x="3073787" y="0"/>
                    <a:pt x="3129667" y="55880"/>
                    <a:pt x="3129667" y="124460"/>
                  </a:cubicBezTo>
                  <a:lnTo>
                    <a:pt x="3129667" y="535940"/>
                  </a:lnTo>
                  <a:cubicBezTo>
                    <a:pt x="3129667" y="604520"/>
                    <a:pt x="3073787" y="660400"/>
                    <a:pt x="3005207" y="660400"/>
                  </a:cubicBezTo>
                  <a:close/>
                </a:path>
              </a:pathLst>
            </a:custGeom>
            <a:solidFill>
              <a:srgbClr val="263F6B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4939426" y="547440"/>
            <a:ext cx="6806845" cy="1309890"/>
            <a:chOff x="0" y="0"/>
            <a:chExt cx="3431769" cy="6604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431770" cy="660400"/>
            </a:xfrm>
            <a:custGeom>
              <a:avLst/>
              <a:gdLst/>
              <a:ahLst/>
              <a:cxnLst/>
              <a:rect l="l" t="t" r="r" b="b"/>
              <a:pathLst>
                <a:path w="3431770" h="660400">
                  <a:moveTo>
                    <a:pt x="3307309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307310" y="0"/>
                  </a:lnTo>
                  <a:cubicBezTo>
                    <a:pt x="3375890" y="0"/>
                    <a:pt x="3431770" y="55880"/>
                    <a:pt x="3431770" y="124460"/>
                  </a:cubicBezTo>
                  <a:lnTo>
                    <a:pt x="3431770" y="535940"/>
                  </a:lnTo>
                  <a:cubicBezTo>
                    <a:pt x="3431770" y="604520"/>
                    <a:pt x="3375890" y="660400"/>
                    <a:pt x="3307310" y="660400"/>
                  </a:cubicBezTo>
                  <a:close/>
                </a:path>
              </a:pathLst>
            </a:custGeom>
            <a:solidFill>
              <a:srgbClr val="263F6B"/>
            </a:solidFill>
          </p:spPr>
        </p:sp>
      </p:grpSp>
      <p:sp>
        <p:nvSpPr>
          <p:cNvPr id="8" name="TextBox 8"/>
          <p:cNvSpPr txBox="1"/>
          <p:nvPr/>
        </p:nvSpPr>
        <p:spPr>
          <a:xfrm>
            <a:off x="7233057" y="7374242"/>
            <a:ext cx="3821886" cy="412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spc="4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Same</a:t>
            </a:r>
          </a:p>
        </p:txBody>
      </p:sp>
      <p:sp>
        <p:nvSpPr>
          <p:cNvPr id="9" name="Freeform 9"/>
          <p:cNvSpPr/>
          <p:nvPr/>
        </p:nvSpPr>
        <p:spPr>
          <a:xfrm rot="5400000" flipH="1">
            <a:off x="6755924" y="5176407"/>
            <a:ext cx="5042003" cy="265851"/>
          </a:xfrm>
          <a:custGeom>
            <a:avLst/>
            <a:gdLst/>
            <a:ahLst/>
            <a:cxnLst/>
            <a:rect l="l" t="t" r="r" b="b"/>
            <a:pathLst>
              <a:path w="5042003" h="265851">
                <a:moveTo>
                  <a:pt x="5042003" y="0"/>
                </a:moveTo>
                <a:lnTo>
                  <a:pt x="0" y="0"/>
                </a:lnTo>
                <a:lnTo>
                  <a:pt x="0" y="265851"/>
                </a:lnTo>
                <a:lnTo>
                  <a:pt x="5042003" y="265851"/>
                </a:lnTo>
                <a:lnTo>
                  <a:pt x="5042003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8962363" y="2388327"/>
            <a:ext cx="9325637" cy="5477302"/>
          </a:xfrm>
          <a:custGeom>
            <a:avLst/>
            <a:gdLst/>
            <a:ahLst/>
            <a:cxnLst/>
            <a:rect l="l" t="t" r="r" b="b"/>
            <a:pathLst>
              <a:path w="9325637" h="5477302">
                <a:moveTo>
                  <a:pt x="0" y="0"/>
                </a:moveTo>
                <a:lnTo>
                  <a:pt x="9325637" y="0"/>
                </a:lnTo>
                <a:lnTo>
                  <a:pt x="9325637" y="5477302"/>
                </a:lnTo>
                <a:lnTo>
                  <a:pt x="0" y="54773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271" t="-3723" r="-428"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483108" y="7374242"/>
            <a:ext cx="3824986" cy="412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spc="4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Keep it or delete it!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23086" y="5252183"/>
            <a:ext cx="8310401" cy="39487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01"/>
              </a:lnSpc>
              <a:spcBef>
                <a:spcPct val="0"/>
              </a:spcBef>
            </a:pPr>
            <a:r>
              <a:rPr lang="en-US" sz="2786" b="1">
                <a:solidFill>
                  <a:srgbClr val="000000"/>
                </a:solidFill>
                <a:latin typeface="Shantell Sans Bold"/>
                <a:ea typeface="Shantell Sans Bold"/>
                <a:cs typeface="Shantell Sans Bold"/>
                <a:sym typeface="Shantell Sans Bold"/>
              </a:rPr>
              <a:t>Constraints:</a:t>
            </a:r>
          </a:p>
          <a:p>
            <a:pPr algn="l">
              <a:lnSpc>
                <a:spcPts val="3901"/>
              </a:lnSpc>
              <a:spcBef>
                <a:spcPct val="0"/>
              </a:spcBef>
            </a:pPr>
            <a:r>
              <a:rPr lang="en-US" sz="2786">
                <a:solidFill>
                  <a:srgbClr val="000000"/>
                </a:solidFill>
                <a:latin typeface="Shantell Sans"/>
                <a:ea typeface="Shantell Sans"/>
                <a:cs typeface="Shantell Sans"/>
                <a:sym typeface="Shantell Sans"/>
              </a:rPr>
              <a:t>1. Each user should be assigned to a </a:t>
            </a:r>
            <a:r>
              <a:rPr lang="en-US" sz="2786" b="1">
                <a:solidFill>
                  <a:srgbClr val="000000"/>
                </a:solidFill>
                <a:latin typeface="Shantell Sans Bold"/>
                <a:ea typeface="Shantell Sans Bold"/>
                <a:cs typeface="Shantell Sans Bold"/>
                <a:sym typeface="Shantell Sans Bold"/>
              </a:rPr>
              <a:t>single </a:t>
            </a:r>
            <a:r>
              <a:rPr lang="en-US" sz="2786">
                <a:solidFill>
                  <a:srgbClr val="000000"/>
                </a:solidFill>
                <a:latin typeface="Shantell Sans"/>
                <a:ea typeface="Shantell Sans"/>
                <a:cs typeface="Shantell Sans"/>
                <a:sym typeface="Shantell Sans"/>
              </a:rPr>
              <a:t>cluster. </a:t>
            </a:r>
            <a:r>
              <a:rPr lang="en-US" sz="2786" b="1">
                <a:solidFill>
                  <a:srgbClr val="000000"/>
                </a:solidFill>
                <a:latin typeface="Shantell Sans Bold"/>
                <a:ea typeface="Shantell Sans Bold"/>
                <a:cs typeface="Shantell Sans Bold"/>
                <a:sym typeface="Shantell Sans Bold"/>
              </a:rPr>
              <a:t>(P1-b)</a:t>
            </a:r>
          </a:p>
          <a:p>
            <a:pPr algn="l">
              <a:lnSpc>
                <a:spcPts val="3901"/>
              </a:lnSpc>
              <a:spcBef>
                <a:spcPct val="0"/>
              </a:spcBef>
            </a:pPr>
            <a:r>
              <a:rPr lang="en-US" sz="2786">
                <a:solidFill>
                  <a:srgbClr val="000000"/>
                </a:solidFill>
                <a:latin typeface="Shantell Sans"/>
                <a:ea typeface="Shantell Sans"/>
                <a:cs typeface="Shantell Sans"/>
                <a:sym typeface="Shantell Sans"/>
              </a:rPr>
              <a:t>2. Total power of </a:t>
            </a:r>
            <a:r>
              <a:rPr lang="en-US" sz="2786" b="1">
                <a:solidFill>
                  <a:srgbClr val="000000"/>
                </a:solidFill>
                <a:latin typeface="Shantell Sans Bold"/>
                <a:ea typeface="Shantell Sans Bold"/>
                <a:cs typeface="Shantell Sans Bold"/>
                <a:sym typeface="Shantell Sans Bold"/>
              </a:rPr>
              <a:t>all </a:t>
            </a:r>
            <a:r>
              <a:rPr lang="en-US" sz="2786">
                <a:solidFill>
                  <a:srgbClr val="000000"/>
                </a:solidFill>
                <a:latin typeface="Shantell Sans"/>
                <a:ea typeface="Shantell Sans"/>
                <a:cs typeface="Shantell Sans"/>
                <a:sym typeface="Shantell Sans"/>
              </a:rPr>
              <a:t>secondary users </a:t>
            </a:r>
            <a:r>
              <a:rPr lang="en-US" sz="2786" b="1">
                <a:solidFill>
                  <a:srgbClr val="000000"/>
                </a:solidFill>
                <a:latin typeface="Shantell Sans Bold"/>
                <a:ea typeface="Shantell Sans Bold"/>
                <a:cs typeface="Shantell Sans Bold"/>
                <a:sym typeface="Shantell Sans Bold"/>
              </a:rPr>
              <a:t>≤</a:t>
            </a:r>
            <a:r>
              <a:rPr lang="en-US" sz="2786">
                <a:solidFill>
                  <a:srgbClr val="000000"/>
                </a:solidFill>
                <a:latin typeface="Shantell Sans"/>
                <a:ea typeface="Shantell Sans"/>
                <a:cs typeface="Shantell Sans"/>
                <a:sym typeface="Shantell Sans"/>
              </a:rPr>
              <a:t> total BS power. </a:t>
            </a:r>
            <a:r>
              <a:rPr lang="en-US" sz="2786" b="1">
                <a:solidFill>
                  <a:srgbClr val="000000"/>
                </a:solidFill>
                <a:latin typeface="Shantell Sans Bold"/>
                <a:ea typeface="Shantell Sans Bold"/>
                <a:cs typeface="Shantell Sans Bold"/>
                <a:sym typeface="Shantell Sans Bold"/>
              </a:rPr>
              <a:t>(P1-c)</a:t>
            </a:r>
            <a:r>
              <a:rPr lang="en-US" sz="2786">
                <a:solidFill>
                  <a:srgbClr val="000000"/>
                </a:solidFill>
                <a:latin typeface="Shantell Sans"/>
                <a:ea typeface="Shantell Sans"/>
                <a:cs typeface="Shantell Sans"/>
                <a:sym typeface="Shantell Sans"/>
              </a:rPr>
              <a:t> </a:t>
            </a:r>
          </a:p>
          <a:p>
            <a:pPr algn="l">
              <a:lnSpc>
                <a:spcPts val="3901"/>
              </a:lnSpc>
              <a:spcBef>
                <a:spcPct val="0"/>
              </a:spcBef>
            </a:pPr>
            <a:r>
              <a:rPr lang="en-US" sz="2786">
                <a:solidFill>
                  <a:srgbClr val="000000"/>
                </a:solidFill>
                <a:latin typeface="Shantell Sans"/>
                <a:ea typeface="Shantell Sans"/>
                <a:cs typeface="Shantell Sans"/>
                <a:sym typeface="Shantell Sans"/>
              </a:rPr>
              <a:t>3. </a:t>
            </a:r>
            <a:r>
              <a:rPr lang="en-US" sz="2786" b="1">
                <a:solidFill>
                  <a:srgbClr val="000000"/>
                </a:solidFill>
                <a:latin typeface="Shantell Sans Bold"/>
                <a:ea typeface="Shantell Sans Bold"/>
                <a:cs typeface="Shantell Sans Bold"/>
                <a:sym typeface="Shantell Sans Bold"/>
              </a:rPr>
              <a:t>Primary </a:t>
            </a:r>
            <a:r>
              <a:rPr lang="en-US" sz="2786">
                <a:solidFill>
                  <a:srgbClr val="000000"/>
                </a:solidFill>
                <a:latin typeface="Shantell Sans"/>
                <a:ea typeface="Shantell Sans"/>
                <a:cs typeface="Shantell Sans"/>
                <a:sym typeface="Shantell Sans"/>
              </a:rPr>
              <a:t>user data rate </a:t>
            </a:r>
            <a:r>
              <a:rPr lang="en-US" sz="2786" b="1">
                <a:solidFill>
                  <a:srgbClr val="000000"/>
                </a:solidFill>
                <a:latin typeface="Shantell Sans Bold"/>
                <a:ea typeface="Shantell Sans Bold"/>
                <a:cs typeface="Shantell Sans Bold"/>
                <a:sym typeface="Shantell Sans Bold"/>
              </a:rPr>
              <a:t>≥</a:t>
            </a:r>
            <a:r>
              <a:rPr lang="en-US" sz="2786">
                <a:solidFill>
                  <a:srgbClr val="000000"/>
                </a:solidFill>
                <a:latin typeface="Shantell Sans"/>
                <a:ea typeface="Shantell Sans"/>
                <a:cs typeface="Shantell Sans"/>
                <a:sym typeface="Shantell Sans"/>
              </a:rPr>
              <a:t> minimum QoS requirement. </a:t>
            </a:r>
            <a:r>
              <a:rPr lang="en-US" sz="2786" b="1">
                <a:solidFill>
                  <a:srgbClr val="000000"/>
                </a:solidFill>
                <a:latin typeface="Shantell Sans Bold"/>
                <a:ea typeface="Shantell Sans Bold"/>
                <a:cs typeface="Shantell Sans Bold"/>
                <a:sym typeface="Shantell Sans Bold"/>
              </a:rPr>
              <a:t>(P1-d)</a:t>
            </a:r>
          </a:p>
          <a:p>
            <a:pPr algn="ctr">
              <a:lnSpc>
                <a:spcPts val="3901"/>
              </a:lnSpc>
              <a:spcBef>
                <a:spcPct val="0"/>
              </a:spcBef>
            </a:pPr>
            <a:endParaRPr lang="en-US" sz="2786" b="1">
              <a:solidFill>
                <a:srgbClr val="000000"/>
              </a:solidFill>
              <a:latin typeface="Shantell Sans Bold"/>
              <a:ea typeface="Shantell Sans Bold"/>
              <a:cs typeface="Shantell Sans Bold"/>
              <a:sym typeface="Shantell Sans 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2750789" y="718890"/>
            <a:ext cx="12188637" cy="11089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71"/>
              </a:lnSpc>
            </a:pPr>
            <a:r>
              <a:rPr lang="en-US" sz="8236" b="1" i="1" spc="-485">
                <a:solidFill>
                  <a:srgbClr val="263F6B"/>
                </a:solidFill>
                <a:latin typeface="Montserrat Ultra-Bold Italics"/>
                <a:ea typeface="Montserrat Ultra-Bold Italics"/>
                <a:cs typeface="Montserrat Ultra-Bold Italics"/>
                <a:sym typeface="Montserrat Ultra-Bold Italics"/>
              </a:rPr>
              <a:t> PROBLEM DEFINITION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25376" y="3001870"/>
            <a:ext cx="8518599" cy="21437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39"/>
              </a:lnSpc>
              <a:spcBef>
                <a:spcPct val="0"/>
              </a:spcBef>
            </a:pPr>
            <a:r>
              <a:rPr lang="en-US" sz="4099" b="1" spc="81">
                <a:solidFill>
                  <a:srgbClr val="000000"/>
                </a:solidFill>
                <a:latin typeface="Shantell Sans Bold"/>
                <a:ea typeface="Shantell Sans Bold"/>
                <a:cs typeface="Shantell Sans Bold"/>
                <a:sym typeface="Shantell Sans Bold"/>
              </a:rPr>
              <a:t>Goal</a:t>
            </a:r>
            <a:r>
              <a:rPr lang="en-US" sz="4099" spc="81">
                <a:solidFill>
                  <a:srgbClr val="000000"/>
                </a:solidFill>
                <a:latin typeface="Shantell Sans"/>
                <a:ea typeface="Shantell Sans"/>
                <a:cs typeface="Shantell Sans"/>
                <a:sym typeface="Shantell Sans"/>
              </a:rPr>
              <a:t>: Maximize the sum of data rates for all </a:t>
            </a:r>
            <a:r>
              <a:rPr lang="en-US" sz="4099" b="1" spc="81">
                <a:solidFill>
                  <a:srgbClr val="000000"/>
                </a:solidFill>
                <a:latin typeface="Shantell Sans Bold"/>
                <a:ea typeface="Shantell Sans Bold"/>
                <a:cs typeface="Shantell Sans Bold"/>
                <a:sym typeface="Shantell Sans Bold"/>
              </a:rPr>
              <a:t>secondary users.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14888" y="2262000"/>
            <a:ext cx="8518599" cy="5876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85"/>
              </a:lnSpc>
              <a:spcBef>
                <a:spcPct val="0"/>
              </a:spcBef>
            </a:pPr>
            <a:r>
              <a:rPr lang="en-US" sz="3489" b="1" spc="69">
                <a:solidFill>
                  <a:srgbClr val="000000"/>
                </a:solidFill>
                <a:latin typeface="Shantell Sans Bold"/>
                <a:ea typeface="Shantell Sans Bold"/>
                <a:cs typeface="Shantell Sans Bold"/>
                <a:sym typeface="Shantell Sans Bold"/>
              </a:rPr>
              <a:t>Optimisation Problem: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1753206">
            <a:off x="-1113304" y="4354356"/>
            <a:ext cx="25783492" cy="9586163"/>
          </a:xfrm>
          <a:prstGeom prst="rect">
            <a:avLst/>
          </a:prstGeom>
          <a:solidFill>
            <a:srgbClr val="545454">
              <a:alpha val="4706"/>
            </a:srgbClr>
          </a:solidFill>
        </p:spPr>
      </p:sp>
      <p:sp>
        <p:nvSpPr>
          <p:cNvPr id="3" name="AutoShape 3"/>
          <p:cNvSpPr/>
          <p:nvPr/>
        </p:nvSpPr>
        <p:spPr>
          <a:xfrm rot="2700000">
            <a:off x="-2646503" y="9043300"/>
            <a:ext cx="5293007" cy="2487400"/>
          </a:xfrm>
          <a:prstGeom prst="rect">
            <a:avLst/>
          </a:prstGeom>
          <a:solidFill>
            <a:srgbClr val="213559"/>
          </a:solidFill>
        </p:spPr>
      </p:sp>
      <p:grpSp>
        <p:nvGrpSpPr>
          <p:cNvPr id="4" name="Group 4"/>
          <p:cNvGrpSpPr/>
          <p:nvPr/>
        </p:nvGrpSpPr>
        <p:grpSpPr>
          <a:xfrm>
            <a:off x="-3456842" y="547440"/>
            <a:ext cx="6207631" cy="1309890"/>
            <a:chOff x="0" y="0"/>
            <a:chExt cx="3129667" cy="6604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129667" cy="660400"/>
            </a:xfrm>
            <a:custGeom>
              <a:avLst/>
              <a:gdLst/>
              <a:ahLst/>
              <a:cxnLst/>
              <a:rect l="l" t="t" r="r" b="b"/>
              <a:pathLst>
                <a:path w="3129667" h="660400">
                  <a:moveTo>
                    <a:pt x="3005207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005207" y="0"/>
                  </a:lnTo>
                  <a:cubicBezTo>
                    <a:pt x="3073787" y="0"/>
                    <a:pt x="3129667" y="55880"/>
                    <a:pt x="3129667" y="124460"/>
                  </a:cubicBezTo>
                  <a:lnTo>
                    <a:pt x="3129667" y="535940"/>
                  </a:lnTo>
                  <a:cubicBezTo>
                    <a:pt x="3129667" y="604520"/>
                    <a:pt x="3073787" y="660400"/>
                    <a:pt x="3005207" y="660400"/>
                  </a:cubicBezTo>
                  <a:close/>
                </a:path>
              </a:pathLst>
            </a:custGeom>
            <a:solidFill>
              <a:srgbClr val="263F6B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4939426" y="547440"/>
            <a:ext cx="6806845" cy="1309890"/>
            <a:chOff x="0" y="0"/>
            <a:chExt cx="3431769" cy="6604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431770" cy="660400"/>
            </a:xfrm>
            <a:custGeom>
              <a:avLst/>
              <a:gdLst/>
              <a:ahLst/>
              <a:cxnLst/>
              <a:rect l="l" t="t" r="r" b="b"/>
              <a:pathLst>
                <a:path w="3431770" h="660400">
                  <a:moveTo>
                    <a:pt x="3307309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307310" y="0"/>
                  </a:lnTo>
                  <a:cubicBezTo>
                    <a:pt x="3375890" y="0"/>
                    <a:pt x="3431770" y="55880"/>
                    <a:pt x="3431770" y="124460"/>
                  </a:cubicBezTo>
                  <a:lnTo>
                    <a:pt x="3431770" y="535940"/>
                  </a:lnTo>
                  <a:cubicBezTo>
                    <a:pt x="3431770" y="604520"/>
                    <a:pt x="3375890" y="660400"/>
                    <a:pt x="3307310" y="660400"/>
                  </a:cubicBezTo>
                  <a:close/>
                </a:path>
              </a:pathLst>
            </a:custGeom>
            <a:solidFill>
              <a:srgbClr val="263F6B"/>
            </a:solidFill>
          </p:spPr>
        </p:sp>
      </p:grpSp>
      <p:sp>
        <p:nvSpPr>
          <p:cNvPr id="8" name="TextBox 8"/>
          <p:cNvSpPr txBox="1"/>
          <p:nvPr/>
        </p:nvSpPr>
        <p:spPr>
          <a:xfrm>
            <a:off x="1483108" y="7374242"/>
            <a:ext cx="3824986" cy="412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spc="4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Keep it or delete it!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049682" y="4149629"/>
            <a:ext cx="12188637" cy="21591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71"/>
              </a:lnSpc>
            </a:pPr>
            <a:r>
              <a:rPr lang="en-US" sz="8236" b="1" i="1" spc="-485">
                <a:solidFill>
                  <a:srgbClr val="263F6B"/>
                </a:solidFill>
                <a:latin typeface="Montserrat Ultra-Bold Italics"/>
                <a:ea typeface="Montserrat Ultra-Bold Italics"/>
                <a:cs typeface="Montserrat Ultra-Bold Italics"/>
                <a:sym typeface="Montserrat Ultra-Bold Italics"/>
              </a:rPr>
              <a:t>PROPOSED USER CLUSTERING APPROACHES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1753206">
            <a:off x="-1113304" y="4354356"/>
            <a:ext cx="25783492" cy="9586163"/>
          </a:xfrm>
          <a:prstGeom prst="rect">
            <a:avLst/>
          </a:prstGeom>
          <a:solidFill>
            <a:srgbClr val="545454">
              <a:alpha val="4706"/>
            </a:srgbClr>
          </a:solidFill>
        </p:spPr>
      </p:sp>
      <p:sp>
        <p:nvSpPr>
          <p:cNvPr id="3" name="AutoShape 3"/>
          <p:cNvSpPr/>
          <p:nvPr/>
        </p:nvSpPr>
        <p:spPr>
          <a:xfrm rot="2700000">
            <a:off x="-2646503" y="9043300"/>
            <a:ext cx="5293007" cy="2487400"/>
          </a:xfrm>
          <a:prstGeom prst="rect">
            <a:avLst/>
          </a:prstGeom>
          <a:solidFill>
            <a:srgbClr val="213559"/>
          </a:solidFill>
        </p:spPr>
      </p:sp>
      <p:grpSp>
        <p:nvGrpSpPr>
          <p:cNvPr id="4" name="Group 4"/>
          <p:cNvGrpSpPr/>
          <p:nvPr/>
        </p:nvGrpSpPr>
        <p:grpSpPr>
          <a:xfrm>
            <a:off x="-3456842" y="547440"/>
            <a:ext cx="6207631" cy="1309890"/>
            <a:chOff x="0" y="0"/>
            <a:chExt cx="3129667" cy="6604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129667" cy="660400"/>
            </a:xfrm>
            <a:custGeom>
              <a:avLst/>
              <a:gdLst/>
              <a:ahLst/>
              <a:cxnLst/>
              <a:rect l="l" t="t" r="r" b="b"/>
              <a:pathLst>
                <a:path w="3129667" h="660400">
                  <a:moveTo>
                    <a:pt x="3005207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005207" y="0"/>
                  </a:lnTo>
                  <a:cubicBezTo>
                    <a:pt x="3073787" y="0"/>
                    <a:pt x="3129667" y="55880"/>
                    <a:pt x="3129667" y="124460"/>
                  </a:cubicBezTo>
                  <a:lnTo>
                    <a:pt x="3129667" y="535940"/>
                  </a:lnTo>
                  <a:cubicBezTo>
                    <a:pt x="3129667" y="604520"/>
                    <a:pt x="3073787" y="660400"/>
                    <a:pt x="3005207" y="660400"/>
                  </a:cubicBezTo>
                  <a:close/>
                </a:path>
              </a:pathLst>
            </a:custGeom>
            <a:solidFill>
              <a:srgbClr val="263F6B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4939426" y="547440"/>
            <a:ext cx="6806845" cy="1309890"/>
            <a:chOff x="0" y="0"/>
            <a:chExt cx="3431769" cy="6604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431770" cy="660400"/>
            </a:xfrm>
            <a:custGeom>
              <a:avLst/>
              <a:gdLst/>
              <a:ahLst/>
              <a:cxnLst/>
              <a:rect l="l" t="t" r="r" b="b"/>
              <a:pathLst>
                <a:path w="3431770" h="660400">
                  <a:moveTo>
                    <a:pt x="3307309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307310" y="0"/>
                  </a:lnTo>
                  <a:cubicBezTo>
                    <a:pt x="3375890" y="0"/>
                    <a:pt x="3431770" y="55880"/>
                    <a:pt x="3431770" y="124460"/>
                  </a:cubicBezTo>
                  <a:lnTo>
                    <a:pt x="3431770" y="535940"/>
                  </a:lnTo>
                  <a:cubicBezTo>
                    <a:pt x="3431770" y="604520"/>
                    <a:pt x="3375890" y="660400"/>
                    <a:pt x="3307310" y="660400"/>
                  </a:cubicBezTo>
                  <a:close/>
                </a:path>
              </a:pathLst>
            </a:custGeom>
            <a:solidFill>
              <a:srgbClr val="263F6B"/>
            </a:solidFill>
          </p:spPr>
        </p:sp>
      </p:grpSp>
      <p:sp>
        <p:nvSpPr>
          <p:cNvPr id="8" name="TextBox 8"/>
          <p:cNvSpPr txBox="1"/>
          <p:nvPr/>
        </p:nvSpPr>
        <p:spPr>
          <a:xfrm>
            <a:off x="1483108" y="7374242"/>
            <a:ext cx="3824986" cy="412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spc="4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Keep it or delete it!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750789" y="621657"/>
            <a:ext cx="12445237" cy="11089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71"/>
              </a:lnSpc>
            </a:pPr>
            <a:r>
              <a:rPr lang="en-US" sz="8236" b="1" i="1" spc="-485">
                <a:solidFill>
                  <a:srgbClr val="263F6B"/>
                </a:solidFill>
                <a:latin typeface="Montserrat Ultra-Bold Italics"/>
                <a:ea typeface="Montserrat Ultra-Bold Italics"/>
                <a:cs typeface="Montserrat Ultra-Bold Italics"/>
                <a:sym typeface="Montserrat Ultra-Bold Italics"/>
              </a:rPr>
              <a:t>K-MEANS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30569" y="5086350"/>
            <a:ext cx="6204357" cy="39093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6"/>
              </a:lnSpc>
            </a:pPr>
            <a:r>
              <a:rPr lang="en-US" sz="3204" spc="64">
                <a:solidFill>
                  <a:srgbClr val="000000"/>
                </a:solidFill>
                <a:latin typeface="Shantell Sans"/>
                <a:ea typeface="Shantell Sans"/>
                <a:cs typeface="Shantell Sans"/>
                <a:sym typeface="Shantell Sans"/>
              </a:rPr>
              <a:t>Limitations:</a:t>
            </a:r>
          </a:p>
          <a:p>
            <a:pPr marL="691876" lvl="1" indent="-345938" algn="l">
              <a:lnSpc>
                <a:spcPts val="4486"/>
              </a:lnSpc>
              <a:buFont typeface="Arial"/>
              <a:buChar char="•"/>
            </a:pPr>
            <a:r>
              <a:rPr lang="en-US" sz="3204" spc="64">
                <a:solidFill>
                  <a:srgbClr val="000000"/>
                </a:solidFill>
                <a:latin typeface="Shantell Sans"/>
                <a:ea typeface="Shantell Sans"/>
                <a:cs typeface="Shantell Sans"/>
                <a:sym typeface="Shantell Sans"/>
              </a:rPr>
              <a:t>Uses a </a:t>
            </a:r>
            <a:r>
              <a:rPr lang="en-US" sz="3204" b="1" spc="64">
                <a:solidFill>
                  <a:srgbClr val="000000"/>
                </a:solidFill>
                <a:latin typeface="Shantell Sans Bold"/>
                <a:ea typeface="Shantell Sans Bold"/>
                <a:cs typeface="Shantell Sans Bold"/>
                <a:sym typeface="Shantell Sans Bold"/>
              </a:rPr>
              <a:t>pre-defined</a:t>
            </a:r>
            <a:r>
              <a:rPr lang="en-US" sz="3204" spc="64">
                <a:solidFill>
                  <a:srgbClr val="000000"/>
                </a:solidFill>
                <a:latin typeface="Shantell Sans"/>
                <a:ea typeface="Shantell Sans"/>
                <a:cs typeface="Shantell Sans"/>
                <a:sym typeface="Shantell Sans"/>
              </a:rPr>
              <a:t> number of clusters (k). </a:t>
            </a:r>
          </a:p>
          <a:p>
            <a:pPr marL="691876" lvl="1" indent="-345938" algn="l">
              <a:lnSpc>
                <a:spcPts val="4486"/>
              </a:lnSpc>
              <a:buFont typeface="Arial"/>
              <a:buChar char="•"/>
            </a:pPr>
            <a:r>
              <a:rPr lang="en-US" sz="3204" spc="64">
                <a:solidFill>
                  <a:srgbClr val="000000"/>
                </a:solidFill>
                <a:latin typeface="Shantell Sans"/>
                <a:ea typeface="Shantell Sans"/>
                <a:cs typeface="Shantell Sans"/>
                <a:sym typeface="Shantell Sans"/>
              </a:rPr>
              <a:t>Forces </a:t>
            </a:r>
            <a:r>
              <a:rPr lang="en-US" sz="3204" b="1" spc="64">
                <a:solidFill>
                  <a:srgbClr val="000000"/>
                </a:solidFill>
                <a:latin typeface="Shantell Sans Bold"/>
                <a:ea typeface="Shantell Sans Bold"/>
                <a:cs typeface="Shantell Sans Bold"/>
                <a:sym typeface="Shantell Sans Bold"/>
              </a:rPr>
              <a:t>outliers </a:t>
            </a:r>
            <a:r>
              <a:rPr lang="en-US" sz="3204" spc="64">
                <a:solidFill>
                  <a:srgbClr val="000000"/>
                </a:solidFill>
                <a:latin typeface="Shantell Sans"/>
                <a:ea typeface="Shantell Sans"/>
                <a:cs typeface="Shantell Sans"/>
                <a:sym typeface="Shantell Sans"/>
              </a:rPr>
              <a:t>into clusters.</a:t>
            </a:r>
          </a:p>
          <a:p>
            <a:pPr marL="691876" lvl="1" indent="-345938" algn="l">
              <a:lnSpc>
                <a:spcPts val="4486"/>
              </a:lnSpc>
              <a:buFont typeface="Arial"/>
              <a:buChar char="•"/>
            </a:pPr>
            <a:r>
              <a:rPr lang="en-US" sz="3204" b="1" spc="64">
                <a:solidFill>
                  <a:srgbClr val="000000"/>
                </a:solidFill>
                <a:latin typeface="Shantell Sans Bold"/>
                <a:ea typeface="Shantell Sans Bold"/>
                <a:cs typeface="Shantell Sans Bold"/>
                <a:sym typeface="Shantell Sans Bold"/>
              </a:rPr>
              <a:t>Sensitive </a:t>
            </a:r>
            <a:r>
              <a:rPr lang="en-US" sz="3204" spc="64">
                <a:solidFill>
                  <a:srgbClr val="000000"/>
                </a:solidFill>
                <a:latin typeface="Shantell Sans"/>
                <a:ea typeface="Shantell Sans"/>
                <a:cs typeface="Shantell Sans"/>
                <a:sym typeface="Shantell Sans"/>
              </a:rPr>
              <a:t>to initial centroid selection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1978241"/>
            <a:ext cx="15929501" cy="10996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6"/>
              </a:lnSpc>
            </a:pPr>
            <a:r>
              <a:rPr lang="en-US" sz="3204" spc="64">
                <a:solidFill>
                  <a:srgbClr val="000000"/>
                </a:solidFill>
                <a:latin typeface="Shantell Sans"/>
                <a:ea typeface="Shantell Sans"/>
                <a:cs typeface="Shantell Sans"/>
                <a:sym typeface="Shantell Sans"/>
              </a:rPr>
              <a:t>Group users based on </a:t>
            </a:r>
            <a:r>
              <a:rPr lang="en-US" sz="3204" b="1" spc="64">
                <a:solidFill>
                  <a:srgbClr val="000000"/>
                </a:solidFill>
                <a:latin typeface="Shantell Sans Bold"/>
                <a:ea typeface="Shantell Sans Bold"/>
                <a:cs typeface="Shantell Sans Bold"/>
                <a:sym typeface="Shantell Sans Bold"/>
              </a:rPr>
              <a:t>AOD</a:t>
            </a:r>
            <a:r>
              <a:rPr lang="en-US" sz="3204" spc="64">
                <a:solidFill>
                  <a:srgbClr val="000000"/>
                </a:solidFill>
                <a:latin typeface="Shantell Sans"/>
                <a:ea typeface="Shantell Sans"/>
                <a:cs typeface="Shantell Sans"/>
                <a:sym typeface="Shantell Sans"/>
              </a:rPr>
              <a:t>: Each secondary user (j) has an AOD value (aj) which is assigned to nearest centroid based on </a:t>
            </a:r>
            <a:r>
              <a:rPr lang="en-US" sz="3204" b="1" spc="64">
                <a:solidFill>
                  <a:srgbClr val="000000"/>
                </a:solidFill>
                <a:latin typeface="Shantell Sans Bold"/>
                <a:ea typeface="Shantell Sans Bold"/>
                <a:cs typeface="Shantell Sans Bold"/>
                <a:sym typeface="Shantell Sans Bold"/>
              </a:rPr>
              <a:t>distance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8700" y="3735114"/>
            <a:ext cx="15929501" cy="10996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6"/>
              </a:lnSpc>
            </a:pPr>
            <a:r>
              <a:rPr lang="en-US" sz="3204" spc="64">
                <a:solidFill>
                  <a:srgbClr val="000000"/>
                </a:solidFill>
                <a:latin typeface="Shantell Sans"/>
                <a:ea typeface="Shantell Sans"/>
                <a:cs typeface="Shantell Sans"/>
                <a:sym typeface="Shantell Sans"/>
              </a:rPr>
              <a:t>Centroids are updated till the condition for </a:t>
            </a:r>
            <a:r>
              <a:rPr lang="en-US" sz="3204" b="1" spc="64">
                <a:solidFill>
                  <a:srgbClr val="000000"/>
                </a:solidFill>
                <a:latin typeface="Shantell Sans Bold"/>
                <a:ea typeface="Shantell Sans Bold"/>
                <a:cs typeface="Shantell Sans Bold"/>
                <a:sym typeface="Shantell Sans Bold"/>
              </a:rPr>
              <a:t>stopping </a:t>
            </a:r>
            <a:r>
              <a:rPr lang="en-US" sz="3204" spc="64">
                <a:solidFill>
                  <a:srgbClr val="000000"/>
                </a:solidFill>
                <a:latin typeface="Shantell Sans"/>
                <a:ea typeface="Shantell Sans"/>
                <a:cs typeface="Shantell Sans"/>
                <a:sym typeface="Shantell Sans"/>
              </a:rPr>
              <a:t>is achieved. (standard k-means approach)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144000" y="5491987"/>
            <a:ext cx="7359057" cy="16615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6"/>
              </a:lnSpc>
            </a:pPr>
            <a:r>
              <a:rPr lang="en-US" sz="3204" spc="64">
                <a:solidFill>
                  <a:srgbClr val="000000"/>
                </a:solidFill>
                <a:latin typeface="Shantell Sans"/>
                <a:ea typeface="Shantell Sans"/>
                <a:cs typeface="Shantell Sans"/>
                <a:sym typeface="Shantell Sans"/>
              </a:rPr>
              <a:t>We are going to use k-means as a </a:t>
            </a:r>
            <a:r>
              <a:rPr lang="en-US" sz="3204" b="1" spc="64">
                <a:solidFill>
                  <a:srgbClr val="000000"/>
                </a:solidFill>
                <a:latin typeface="Shantell Sans Bold"/>
                <a:ea typeface="Shantell Sans Bold"/>
                <a:cs typeface="Shantell Sans Bold"/>
                <a:sym typeface="Shantell Sans Bold"/>
              </a:rPr>
              <a:t>benchmark </a:t>
            </a:r>
            <a:r>
              <a:rPr lang="en-US" sz="3204" spc="64">
                <a:solidFill>
                  <a:srgbClr val="000000"/>
                </a:solidFill>
                <a:latin typeface="Shantell Sans"/>
                <a:ea typeface="Shantell Sans"/>
                <a:cs typeface="Shantell Sans"/>
                <a:sym typeface="Shantell Sans"/>
              </a:rPr>
              <a:t>for other proposed algorithms.</a:t>
            </a:r>
          </a:p>
        </p:txBody>
      </p:sp>
      <p:sp>
        <p:nvSpPr>
          <p:cNvPr id="14" name="Freeform 14"/>
          <p:cNvSpPr/>
          <p:nvPr/>
        </p:nvSpPr>
        <p:spPr>
          <a:xfrm>
            <a:off x="14789959" y="6908126"/>
            <a:ext cx="3426197" cy="3378874"/>
          </a:xfrm>
          <a:custGeom>
            <a:avLst/>
            <a:gdLst/>
            <a:ahLst/>
            <a:cxnLst/>
            <a:rect l="l" t="t" r="r" b="b"/>
            <a:pathLst>
              <a:path w="3426197" h="3378874">
                <a:moveTo>
                  <a:pt x="0" y="0"/>
                </a:moveTo>
                <a:lnTo>
                  <a:pt x="3426197" y="0"/>
                </a:lnTo>
                <a:lnTo>
                  <a:pt x="3426197" y="3378874"/>
                </a:lnTo>
                <a:lnTo>
                  <a:pt x="0" y="33788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7299864" y="8300138"/>
            <a:ext cx="7359057" cy="5377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486"/>
              </a:lnSpc>
            </a:pPr>
            <a:r>
              <a:rPr lang="en-US" sz="3204" spc="64">
                <a:solidFill>
                  <a:srgbClr val="000000"/>
                </a:solidFill>
                <a:latin typeface="Shantell Sans"/>
                <a:ea typeface="Shantell Sans"/>
                <a:cs typeface="Shantell Sans"/>
                <a:sym typeface="Shantell Sans"/>
              </a:rPr>
              <a:t>Angle of Departure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808</Words>
  <Application>Microsoft Office PowerPoint</Application>
  <PresentationFormat>Custom</PresentationFormat>
  <Paragraphs>134</Paragraphs>
  <Slides>17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7" baseType="lpstr">
      <vt:lpstr>Arial</vt:lpstr>
      <vt:lpstr>Montserrat Ultra-Bold</vt:lpstr>
      <vt:lpstr>Calibri</vt:lpstr>
      <vt:lpstr>Shantell Sans</vt:lpstr>
      <vt:lpstr>Montserrat Italics</vt:lpstr>
      <vt:lpstr>Montserrat Bold Italics</vt:lpstr>
      <vt:lpstr>Shantell Sans Bold</vt:lpstr>
      <vt:lpstr>Montserrat</vt:lpstr>
      <vt:lpstr>Montserrat Ultra-Bold Italics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ML for wireless Presentation</dc:title>
  <cp:lastModifiedBy>Abhi P.C.</cp:lastModifiedBy>
  <cp:revision>2</cp:revision>
  <dcterms:created xsi:type="dcterms:W3CDTF">2006-08-16T00:00:00Z</dcterms:created>
  <dcterms:modified xsi:type="dcterms:W3CDTF">2025-03-23T17:55:13Z</dcterms:modified>
  <dc:identifier>DAGieJR0leE</dc:identifier>
</cp:coreProperties>
</file>